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8" r:id="rId4"/>
    <p:sldId id="263" r:id="rId5"/>
    <p:sldId id="257" r:id="rId6"/>
    <p:sldId id="260" r:id="rId7"/>
    <p:sldId id="261" r:id="rId8"/>
    <p:sldId id="264" r:id="rId9"/>
    <p:sldId id="262" r:id="rId10"/>
    <p:sldId id="265" r:id="rId11"/>
    <p:sldId id="268"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28D557-16EF-4ABE-9AB3-633A8194BA2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C548C10-6E23-4D03-B2FA-544687553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C83931D-349A-476E-9A76-DDF703864394}"/>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5" name="Нижний колонтитул 4">
            <a:extLst>
              <a:ext uri="{FF2B5EF4-FFF2-40B4-BE49-F238E27FC236}">
                <a16:creationId xmlns:a16="http://schemas.microsoft.com/office/drawing/2014/main" id="{8A29CB4E-10B9-4AB7-A3D6-C8F32A09B15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0FF22C-84A3-4DB0-8E22-ED8198BE5DD2}"/>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110387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FA4F89-C956-4DDA-A98C-1CC9515F263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1784EFD-332D-4407-832C-F66358A58ED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5E3434-6B3B-4A65-9C2C-5597E30E9C8C}"/>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5" name="Нижний колонтитул 4">
            <a:extLst>
              <a:ext uri="{FF2B5EF4-FFF2-40B4-BE49-F238E27FC236}">
                <a16:creationId xmlns:a16="http://schemas.microsoft.com/office/drawing/2014/main" id="{DE9A63F5-8C51-47F0-8F18-88675EEA1A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E0FBDD0-A366-4DA4-99E5-4724A79A93CD}"/>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52924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2C0DEF8-4C7D-477F-822D-0D07C16F89B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A7CFB6C-D3BB-4E89-9CB9-6A607B5F282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06CF202-1523-422B-A560-2CCBF189F417}"/>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5" name="Нижний колонтитул 4">
            <a:extLst>
              <a:ext uri="{FF2B5EF4-FFF2-40B4-BE49-F238E27FC236}">
                <a16:creationId xmlns:a16="http://schemas.microsoft.com/office/drawing/2014/main" id="{8A7CB038-9ED4-4E6E-8634-C9C60B3752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BA02C75-B8CF-443F-9999-3DE4FE78D2D3}"/>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2259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88CDF3-EC14-405D-8602-2609C27AD62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EB0D345-76FA-4773-9B67-0954EBA28A1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C7604E8-C9A5-408B-890B-FFA9D957F092}"/>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5" name="Нижний колонтитул 4">
            <a:extLst>
              <a:ext uri="{FF2B5EF4-FFF2-40B4-BE49-F238E27FC236}">
                <a16:creationId xmlns:a16="http://schemas.microsoft.com/office/drawing/2014/main" id="{0A376040-CF80-4B6A-BEDF-91DD7FE49DC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0BD928B-F443-4313-AFD7-54B486AFC760}"/>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67378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0725E4-BE0A-4FB9-8121-35A5ED883FB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FAD90E9-A2D2-48B9-AAA0-69E01EA44B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A48907D-A813-48A2-9D56-0B51E2762D90}"/>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5" name="Нижний колонтитул 4">
            <a:extLst>
              <a:ext uri="{FF2B5EF4-FFF2-40B4-BE49-F238E27FC236}">
                <a16:creationId xmlns:a16="http://schemas.microsoft.com/office/drawing/2014/main" id="{94A492ED-9BF8-48D4-B700-8DA1B45FA32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9A4EC6B-2F59-4221-BAA8-45543B9C982A}"/>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337411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C6A6EA-B857-47E6-B99A-75771C6F8C4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F8817EC-75E3-4D56-A127-2E76C0A23F1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2B618A0-3DF5-4EAE-B88B-54810149ED1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3BB14F6-1A61-4B00-94E8-A1F3896310B5}"/>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6" name="Нижний колонтитул 5">
            <a:extLst>
              <a:ext uri="{FF2B5EF4-FFF2-40B4-BE49-F238E27FC236}">
                <a16:creationId xmlns:a16="http://schemas.microsoft.com/office/drawing/2014/main" id="{927E9E55-C0AC-4781-AECA-64FB6FCF099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60B1A86-27D8-4686-8A2F-94FB5AC827C0}"/>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2969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8F9008-27CD-4B2C-8418-A402E518ED2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A47C8DB-3CA2-4B44-AC51-3EB221435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B80EBD8-C9E6-4223-8250-4695D5DE9C0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A4C169F-2638-4C89-9E00-8969A8FFC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A8EF001-D680-4ADD-B4FA-7AB58C0343F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E0171FA-C0DF-452F-8A4D-0D2C1AC51836}"/>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8" name="Нижний колонтитул 7">
            <a:extLst>
              <a:ext uri="{FF2B5EF4-FFF2-40B4-BE49-F238E27FC236}">
                <a16:creationId xmlns:a16="http://schemas.microsoft.com/office/drawing/2014/main" id="{E5C53291-0B98-417D-B991-A46FDAA2ECA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2E232E5-7B94-4846-AF96-24581ECE1B48}"/>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424893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A3F103-EBF5-43D6-BD53-AA140A4442C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F45918D-0FFE-4220-8DD2-0F2B270F592F}"/>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4" name="Нижний колонтитул 3">
            <a:extLst>
              <a:ext uri="{FF2B5EF4-FFF2-40B4-BE49-F238E27FC236}">
                <a16:creationId xmlns:a16="http://schemas.microsoft.com/office/drawing/2014/main" id="{95CC3B46-F7A1-4D92-AA7A-31AA42B97AE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9B3800C-31B7-4ED7-BEA7-43C0931E5B23}"/>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370696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D8F2FB2-85CE-4979-8244-B522D71B822A}"/>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3" name="Нижний колонтитул 2">
            <a:extLst>
              <a:ext uri="{FF2B5EF4-FFF2-40B4-BE49-F238E27FC236}">
                <a16:creationId xmlns:a16="http://schemas.microsoft.com/office/drawing/2014/main" id="{EBCB05D5-2436-4151-B968-A0AB30098D6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82D5495-7C23-4013-9902-3916D78A4628}"/>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293315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E47721-059A-467D-9989-F70FAFCE2C8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6A9AAA3-A098-4084-AEA4-74E5F79D3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E66036A-C545-4164-A917-73F4885A0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9F33523-CFF4-4AA0-8050-651DDF27BEBB}"/>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6" name="Нижний колонтитул 5">
            <a:extLst>
              <a:ext uri="{FF2B5EF4-FFF2-40B4-BE49-F238E27FC236}">
                <a16:creationId xmlns:a16="http://schemas.microsoft.com/office/drawing/2014/main" id="{E44ADD5E-CCDD-4133-8A98-0BBEE9ADB51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F5535AD-F95B-4E2A-95B5-77345C14E650}"/>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244756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08A5F4-7CD8-4D45-A32F-A5837459F6A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5B8D788-6ED9-4F42-AFEA-1EA1C7553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FC1E7D8-8FC7-40F4-B1DE-3E066268B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1AFB5E8-240B-4D85-9D30-6C0B11B35BD0}"/>
              </a:ext>
            </a:extLst>
          </p:cNvPr>
          <p:cNvSpPr>
            <a:spLocks noGrp="1"/>
          </p:cNvSpPr>
          <p:nvPr>
            <p:ph type="dt" sz="half" idx="10"/>
          </p:nvPr>
        </p:nvSpPr>
        <p:spPr/>
        <p:txBody>
          <a:bodyPr/>
          <a:lstStyle/>
          <a:p>
            <a:fld id="{2C141997-E187-4F1C-9634-2AC3A8707892}" type="datetimeFigureOut">
              <a:rPr lang="ru-RU" smtClean="0"/>
              <a:t>05.02.2019</a:t>
            </a:fld>
            <a:endParaRPr lang="ru-RU"/>
          </a:p>
        </p:txBody>
      </p:sp>
      <p:sp>
        <p:nvSpPr>
          <p:cNvPr id="6" name="Нижний колонтитул 5">
            <a:extLst>
              <a:ext uri="{FF2B5EF4-FFF2-40B4-BE49-F238E27FC236}">
                <a16:creationId xmlns:a16="http://schemas.microsoft.com/office/drawing/2014/main" id="{3E37C2FB-49E5-4004-8040-C2921440EBE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5BE0A9E-4B07-471B-8DF1-D7884F28CBDD}"/>
              </a:ext>
            </a:extLst>
          </p:cNvPr>
          <p:cNvSpPr>
            <a:spLocks noGrp="1"/>
          </p:cNvSpPr>
          <p:nvPr>
            <p:ph type="sldNum" sz="quarter" idx="12"/>
          </p:nvPr>
        </p:nvSpPr>
        <p:spPr/>
        <p:txBody>
          <a:bodyPr/>
          <a:lstStyle/>
          <a:p>
            <a:fld id="{AEEF71C1-7A61-4D58-B5A0-906B1FE09BC5}" type="slidenum">
              <a:rPr lang="ru-RU" smtClean="0"/>
              <a:t>‹#›</a:t>
            </a:fld>
            <a:endParaRPr lang="ru-RU"/>
          </a:p>
        </p:txBody>
      </p:sp>
    </p:spTree>
    <p:extLst>
      <p:ext uri="{BB962C8B-B14F-4D97-AF65-F5344CB8AC3E}">
        <p14:creationId xmlns:p14="http://schemas.microsoft.com/office/powerpoint/2010/main" val="338108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DEFE87-479A-4630-898E-25FFFCC2C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23F79EF-2F46-4859-9649-1B034C549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307B3E-DD06-4C68-9760-7C3953162A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41997-E187-4F1C-9634-2AC3A8707892}" type="datetimeFigureOut">
              <a:rPr lang="ru-RU" smtClean="0"/>
              <a:t>05.02.2019</a:t>
            </a:fld>
            <a:endParaRPr lang="ru-RU"/>
          </a:p>
        </p:txBody>
      </p:sp>
      <p:sp>
        <p:nvSpPr>
          <p:cNvPr id="5" name="Нижний колонтитул 4">
            <a:extLst>
              <a:ext uri="{FF2B5EF4-FFF2-40B4-BE49-F238E27FC236}">
                <a16:creationId xmlns:a16="http://schemas.microsoft.com/office/drawing/2014/main" id="{C4261610-58DB-4652-91A4-FA2DFD09F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FF3C645-B85C-4EC5-8F00-BA740EE66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F71C1-7A61-4D58-B5A0-906B1FE09BC5}" type="slidenum">
              <a:rPr lang="ru-RU" smtClean="0"/>
              <a:t>‹#›</a:t>
            </a:fld>
            <a:endParaRPr lang="ru-RU"/>
          </a:p>
        </p:txBody>
      </p:sp>
    </p:spTree>
    <p:extLst>
      <p:ext uri="{BB962C8B-B14F-4D97-AF65-F5344CB8AC3E}">
        <p14:creationId xmlns:p14="http://schemas.microsoft.com/office/powerpoint/2010/main" val="652039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F0B322-07BA-4D0C-9FA6-9F0CE85F8FB9}"/>
              </a:ext>
            </a:extLst>
          </p:cNvPr>
          <p:cNvSpPr>
            <a:spLocks noGrp="1"/>
          </p:cNvSpPr>
          <p:nvPr>
            <p:ph type="ctrTitle"/>
          </p:nvPr>
        </p:nvSpPr>
        <p:spPr bwMode="auto">
          <a:xfrm>
            <a:off x="6811617" y="-148741"/>
            <a:ext cx="4962938" cy="1435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buFontTx/>
              <a:buNone/>
            </a:pPr>
            <a:endParaRPr lang="en-US" altLang="ru-RU" sz="2800" i="1" dirty="0"/>
          </a:p>
          <a:p>
            <a:pPr>
              <a:buFontTx/>
              <a:buNone/>
            </a:pPr>
            <a:endParaRPr lang="ro-RO" altLang="ru-RU" sz="2800" i="1" dirty="0"/>
          </a:p>
          <a:p>
            <a:pPr algn="r">
              <a:lnSpc>
                <a:spcPct val="150000"/>
              </a:lnSpc>
              <a:buFontTx/>
              <a:buNone/>
            </a:pPr>
            <a:r>
              <a:rPr lang="en-US" altLang="ru-RU" sz="2200" b="1" i="1" dirty="0" err="1">
                <a:solidFill>
                  <a:srgbClr val="7030A0"/>
                </a:solidFill>
              </a:rPr>
              <a:t>Cuno</a:t>
            </a:r>
            <a:r>
              <a:rPr lang="ro-RO" altLang="ru-RU" sz="2200" b="1" i="1" dirty="0">
                <a:solidFill>
                  <a:srgbClr val="7030A0"/>
                </a:solidFill>
              </a:rPr>
              <a:t>ş</a:t>
            </a:r>
            <a:r>
              <a:rPr lang="en-US" altLang="ru-RU" sz="2200" b="1" i="1" dirty="0">
                <a:solidFill>
                  <a:srgbClr val="7030A0"/>
                </a:solidFill>
              </a:rPr>
              <a:t>tin</a:t>
            </a:r>
            <a:r>
              <a:rPr lang="ro-RO" altLang="ru-RU" sz="2200" b="1" i="1" dirty="0">
                <a:solidFill>
                  <a:srgbClr val="7030A0"/>
                </a:solidFill>
              </a:rPr>
              <a:t>ţ</a:t>
            </a:r>
            <a:r>
              <a:rPr lang="en-US" altLang="ru-RU" sz="2200" b="1" i="1" dirty="0" err="1">
                <a:solidFill>
                  <a:srgbClr val="7030A0"/>
                </a:solidFill>
              </a:rPr>
              <a:t>ele</a:t>
            </a:r>
            <a:r>
              <a:rPr lang="en-US" altLang="ru-RU" sz="2200" b="1" i="1" dirty="0">
                <a:solidFill>
                  <a:srgbClr val="7030A0"/>
                </a:solidFill>
              </a:rPr>
              <a:t> </a:t>
            </a:r>
            <a:r>
              <a:rPr lang="en-US" altLang="ru-RU" sz="2200" i="1" dirty="0">
                <a:solidFill>
                  <a:srgbClr val="7030A0"/>
                </a:solidFill>
              </a:rPr>
              <a:t>se dob</a:t>
            </a:r>
            <a:r>
              <a:rPr lang="ro-RO" altLang="ru-RU" sz="2200" i="1" dirty="0">
                <a:solidFill>
                  <a:srgbClr val="7030A0"/>
                </a:solidFill>
              </a:rPr>
              <a:t>â</a:t>
            </a:r>
            <a:r>
              <a:rPr lang="en-US" altLang="ru-RU" sz="2200" i="1" dirty="0" err="1">
                <a:solidFill>
                  <a:srgbClr val="7030A0"/>
                </a:solidFill>
              </a:rPr>
              <a:t>ndesc</a:t>
            </a:r>
            <a:r>
              <a:rPr lang="en-US" altLang="ru-RU" sz="2200" i="1" dirty="0">
                <a:solidFill>
                  <a:srgbClr val="7030A0"/>
                </a:solidFill>
              </a:rPr>
              <a:t> </a:t>
            </a:r>
            <a:r>
              <a:rPr lang="ro-RO" altLang="ru-RU" sz="2200" b="1" i="1" dirty="0">
                <a:solidFill>
                  <a:srgbClr val="7030A0"/>
                </a:solidFill>
              </a:rPr>
              <a:t>î</a:t>
            </a:r>
            <a:r>
              <a:rPr lang="en-US" altLang="ru-RU" sz="2200" b="1" i="1" dirty="0" err="1">
                <a:solidFill>
                  <a:srgbClr val="7030A0"/>
                </a:solidFill>
              </a:rPr>
              <a:t>nv</a:t>
            </a:r>
            <a:r>
              <a:rPr lang="ro-RO" altLang="ru-RU" sz="2200" b="1" i="1" dirty="0">
                <a:solidFill>
                  <a:srgbClr val="7030A0"/>
                </a:solidFill>
              </a:rPr>
              <a:t>ăţâ</a:t>
            </a:r>
            <a:r>
              <a:rPr lang="en-US" altLang="ru-RU" sz="2200" b="1" i="1" dirty="0" err="1">
                <a:solidFill>
                  <a:srgbClr val="7030A0"/>
                </a:solidFill>
              </a:rPr>
              <a:t>nd</a:t>
            </a:r>
            <a:r>
              <a:rPr lang="en-US" altLang="ru-RU" sz="2200" b="1" i="1" dirty="0">
                <a:solidFill>
                  <a:srgbClr val="7030A0"/>
                </a:solidFill>
              </a:rPr>
              <a:t>. </a:t>
            </a:r>
            <a:br>
              <a:rPr lang="ro-MD" altLang="ru-RU" sz="2200" b="1" i="1" dirty="0">
                <a:solidFill>
                  <a:srgbClr val="7030A0"/>
                </a:solidFill>
              </a:rPr>
            </a:br>
            <a:r>
              <a:rPr lang="en-US" altLang="ru-RU" sz="2200" b="1" i="1" dirty="0" err="1">
                <a:solidFill>
                  <a:srgbClr val="7030A0"/>
                </a:solidFill>
              </a:rPr>
              <a:t>Abilit</a:t>
            </a:r>
            <a:r>
              <a:rPr lang="ro-RO" altLang="ru-RU" sz="2200" b="1" i="1" dirty="0">
                <a:solidFill>
                  <a:srgbClr val="7030A0"/>
                </a:solidFill>
              </a:rPr>
              <a:t>ăţ</a:t>
            </a:r>
            <a:r>
              <a:rPr lang="en-US" altLang="ru-RU" sz="2200" b="1" i="1" dirty="0" err="1">
                <a:solidFill>
                  <a:srgbClr val="7030A0"/>
                </a:solidFill>
              </a:rPr>
              <a:t>ile</a:t>
            </a:r>
            <a:r>
              <a:rPr lang="en-US" altLang="ru-RU" sz="2200" b="1" i="1" dirty="0">
                <a:solidFill>
                  <a:srgbClr val="7030A0"/>
                </a:solidFill>
              </a:rPr>
              <a:t> </a:t>
            </a:r>
            <a:r>
              <a:rPr lang="en-US" altLang="ru-RU" sz="2200" i="1" dirty="0">
                <a:solidFill>
                  <a:srgbClr val="7030A0"/>
                </a:solidFill>
              </a:rPr>
              <a:t>se dob</a:t>
            </a:r>
            <a:r>
              <a:rPr lang="ro-RO" altLang="ru-RU" sz="2200" i="1" dirty="0">
                <a:solidFill>
                  <a:srgbClr val="7030A0"/>
                </a:solidFill>
              </a:rPr>
              <a:t>â</a:t>
            </a:r>
            <a:r>
              <a:rPr lang="en-US" altLang="ru-RU" sz="2200" i="1" dirty="0" err="1">
                <a:solidFill>
                  <a:srgbClr val="7030A0"/>
                </a:solidFill>
              </a:rPr>
              <a:t>ndesc</a:t>
            </a:r>
            <a:r>
              <a:rPr lang="en-US" altLang="ru-RU" sz="2200" i="1" dirty="0">
                <a:solidFill>
                  <a:srgbClr val="7030A0"/>
                </a:solidFill>
              </a:rPr>
              <a:t> </a:t>
            </a:r>
            <a:r>
              <a:rPr lang="en-US" altLang="ru-RU" sz="2200" b="1" i="1" dirty="0" err="1">
                <a:solidFill>
                  <a:srgbClr val="7030A0"/>
                </a:solidFill>
              </a:rPr>
              <a:t>lucr</a:t>
            </a:r>
            <a:r>
              <a:rPr lang="ro-RO" altLang="ru-RU" sz="2200" b="1" i="1" dirty="0">
                <a:solidFill>
                  <a:srgbClr val="7030A0"/>
                </a:solidFill>
              </a:rPr>
              <a:t>â</a:t>
            </a:r>
            <a:r>
              <a:rPr lang="en-US" altLang="ru-RU" sz="2200" b="1" i="1" dirty="0" err="1">
                <a:solidFill>
                  <a:srgbClr val="7030A0"/>
                </a:solidFill>
              </a:rPr>
              <a:t>nd</a:t>
            </a:r>
            <a:r>
              <a:rPr lang="en-US" altLang="ru-RU" sz="2200" b="1" i="1" dirty="0">
                <a:solidFill>
                  <a:srgbClr val="7030A0"/>
                </a:solidFill>
              </a:rPr>
              <a:t>.</a:t>
            </a:r>
          </a:p>
          <a:p>
            <a:endParaRPr lang="en-US" altLang="ru-RU" dirty="0"/>
          </a:p>
        </p:txBody>
      </p:sp>
      <p:sp>
        <p:nvSpPr>
          <p:cNvPr id="5" name="Rectangle 3">
            <a:extLst>
              <a:ext uri="{FF2B5EF4-FFF2-40B4-BE49-F238E27FC236}">
                <a16:creationId xmlns:a16="http://schemas.microsoft.com/office/drawing/2014/main" id="{5DEC9C74-4A61-4C20-AFF8-D2E4E3C77C81}"/>
              </a:ext>
            </a:extLst>
          </p:cNvPr>
          <p:cNvSpPr/>
          <p:nvPr/>
        </p:nvSpPr>
        <p:spPr>
          <a:xfrm>
            <a:off x="10339455" y="38100"/>
            <a:ext cx="1225272" cy="523220"/>
          </a:xfrm>
          <a:prstGeom prst="rect">
            <a:avLst/>
          </a:prstGeom>
        </p:spPr>
        <p:txBody>
          <a:bodyPr wrap="none">
            <a:spAutoFit/>
          </a:bodyPr>
          <a:lstStyle/>
          <a:p>
            <a:pPr>
              <a:defRPr/>
            </a:pPr>
            <a:r>
              <a:rPr lang="ro-RO" sz="2800" b="1" dirty="0">
                <a:solidFill>
                  <a:srgbClr val="7030A0"/>
                </a:solidFill>
                <a:latin typeface="+mn-lt"/>
              </a:rPr>
              <a:t>Motto:</a:t>
            </a:r>
            <a:endParaRPr lang="en-US" sz="2800" b="1" dirty="0">
              <a:solidFill>
                <a:srgbClr val="7030A0"/>
              </a:solidFill>
              <a:latin typeface="+mn-lt"/>
            </a:endParaRPr>
          </a:p>
        </p:txBody>
      </p:sp>
      <p:sp>
        <p:nvSpPr>
          <p:cNvPr id="6" name="Rectangle 3">
            <a:extLst>
              <a:ext uri="{FF2B5EF4-FFF2-40B4-BE49-F238E27FC236}">
                <a16:creationId xmlns:a16="http://schemas.microsoft.com/office/drawing/2014/main" id="{2D98FC3A-5AD1-4C43-91B2-055A0F833BBA}"/>
              </a:ext>
            </a:extLst>
          </p:cNvPr>
          <p:cNvSpPr/>
          <p:nvPr/>
        </p:nvSpPr>
        <p:spPr>
          <a:xfrm>
            <a:off x="2557668" y="1579238"/>
            <a:ext cx="10018644" cy="1169551"/>
          </a:xfrm>
          <a:prstGeom prst="rect">
            <a:avLst/>
          </a:prstGeom>
        </p:spPr>
        <p:txBody>
          <a:bodyPr wrap="square">
            <a:spAutoFit/>
          </a:bodyPr>
          <a:lstStyle/>
          <a:p>
            <a:pPr>
              <a:defRPr/>
            </a:pPr>
            <a:r>
              <a:rPr lang="ro-RO" altLang="ru-RU" sz="3800" b="1" dirty="0">
                <a:solidFill>
                  <a:srgbClr val="7030A0"/>
                </a:solidFill>
              </a:rPr>
              <a:t>Tema: Structura planului de afaceri</a:t>
            </a:r>
          </a:p>
          <a:p>
            <a:pPr>
              <a:defRPr/>
            </a:pPr>
            <a:endParaRPr lang="en-US" sz="3200" b="1" dirty="0">
              <a:solidFill>
                <a:srgbClr val="7030A0"/>
              </a:solidFill>
              <a:latin typeface="+mn-lt"/>
            </a:endParaRPr>
          </a:p>
        </p:txBody>
      </p:sp>
      <p:pic>
        <p:nvPicPr>
          <p:cNvPr id="3" name="Рисунок 2">
            <a:extLst>
              <a:ext uri="{FF2B5EF4-FFF2-40B4-BE49-F238E27FC236}">
                <a16:creationId xmlns:a16="http://schemas.microsoft.com/office/drawing/2014/main" id="{63F62792-CDFB-4A55-987B-F5A77594EA04}"/>
              </a:ext>
            </a:extLst>
          </p:cNvPr>
          <p:cNvPicPr>
            <a:picLocks noChangeAspect="1"/>
          </p:cNvPicPr>
          <p:nvPr/>
        </p:nvPicPr>
        <p:blipFill rotWithShape="1">
          <a:blip r:embed="rId2">
            <a:extLst>
              <a:ext uri="{28A0092B-C50C-407E-A947-70E740481C1C}">
                <a14:useLocalDpi xmlns:a14="http://schemas.microsoft.com/office/drawing/2010/main" val="0"/>
              </a:ext>
            </a:extLst>
          </a:blip>
          <a:srcRect l="35544" t="25654" r="36412" b="25644"/>
          <a:stretch/>
        </p:blipFill>
        <p:spPr>
          <a:xfrm>
            <a:off x="4323728" y="2364085"/>
            <a:ext cx="4144411" cy="3903456"/>
          </a:xfrm>
          <a:prstGeom prst="rect">
            <a:avLst/>
          </a:prstGeom>
        </p:spPr>
      </p:pic>
    </p:spTree>
    <p:extLst>
      <p:ext uri="{BB962C8B-B14F-4D97-AF65-F5344CB8AC3E}">
        <p14:creationId xmlns:p14="http://schemas.microsoft.com/office/powerpoint/2010/main" val="82707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F0B322-07BA-4D0C-9FA6-9F0CE85F8FB9}"/>
              </a:ext>
            </a:extLst>
          </p:cNvPr>
          <p:cNvSpPr>
            <a:spLocks noGrp="1"/>
          </p:cNvSpPr>
          <p:nvPr>
            <p:ph type="ctrTitle"/>
          </p:nvPr>
        </p:nvSpPr>
        <p:spPr bwMode="auto">
          <a:xfrm>
            <a:off x="470807" y="195942"/>
            <a:ext cx="10903700" cy="6244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ro-MD" sz="3000" b="1" dirty="0"/>
              <a:t>SUMARUL </a:t>
            </a:r>
            <a:r>
              <a:rPr lang="ro-MD" sz="3000" dirty="0"/>
              <a:t>(rezumatul) conține de la 1 la 2 pagini de text. Această parte a planului de afaceri, de regulă, este citită prima, se află la inceputul documentului, dar este elaborată după ce celelalte</a:t>
            </a:r>
            <a:br>
              <a:rPr lang="ro-MD" sz="3000" dirty="0"/>
            </a:br>
            <a:r>
              <a:rPr lang="ro-MD" sz="3000" dirty="0"/>
              <a:t>componente ale planului au fost redactate. Din sumar putem afla cele mai importante detalii:</a:t>
            </a:r>
            <a:br>
              <a:rPr lang="ro-MD" sz="3000" dirty="0"/>
            </a:br>
            <a:br>
              <a:rPr lang="ro-MD" sz="3000" dirty="0"/>
            </a:br>
            <a:r>
              <a:rPr lang="it-IT" sz="3000" dirty="0"/>
              <a:t>specificul produsului sau serviciului, procesul tehnologic, resursele (materiale, umane, financiare)</a:t>
            </a:r>
            <a:r>
              <a:rPr lang="ro-MD" sz="3000" dirty="0"/>
              <a:t> </a:t>
            </a:r>
            <a:r>
              <a:rPr lang="it-IT" sz="3000" dirty="0"/>
              <a:t>care sunt necesare, prognoze privind veniturile etc.</a:t>
            </a:r>
            <a:br>
              <a:rPr lang="ro-MD" sz="3000" dirty="0"/>
            </a:br>
            <a:br>
              <a:rPr lang="it-IT" sz="3000" dirty="0"/>
            </a:br>
            <a:r>
              <a:rPr lang="ro-MD" sz="3000" b="1" dirty="0"/>
              <a:t>Sumarul trebuie să trezească interesul potențialului investitor și dorința de a se intalni cu cel care a prezentat proiectul.</a:t>
            </a:r>
            <a:endParaRPr lang="en-US" altLang="ru-RU" sz="3000" b="1" dirty="0"/>
          </a:p>
        </p:txBody>
      </p:sp>
      <p:pic>
        <p:nvPicPr>
          <p:cNvPr id="7" name="Рисунок 6">
            <a:extLst>
              <a:ext uri="{FF2B5EF4-FFF2-40B4-BE49-F238E27FC236}">
                <a16:creationId xmlns:a16="http://schemas.microsoft.com/office/drawing/2014/main" id="{4C079D49-5E03-45E3-B8E4-FDA7FC1E5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1" y="4762500"/>
            <a:ext cx="2203026" cy="2038350"/>
          </a:xfrm>
          <a:prstGeom prst="rect">
            <a:avLst/>
          </a:prstGeom>
        </p:spPr>
      </p:pic>
    </p:spTree>
    <p:extLst>
      <p:ext uri="{BB962C8B-B14F-4D97-AF65-F5344CB8AC3E}">
        <p14:creationId xmlns:p14="http://schemas.microsoft.com/office/powerpoint/2010/main" val="11255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F0B322-07BA-4D0C-9FA6-9F0CE85F8FB9}"/>
              </a:ext>
            </a:extLst>
          </p:cNvPr>
          <p:cNvSpPr>
            <a:spLocks noGrp="1"/>
          </p:cNvSpPr>
          <p:nvPr>
            <p:ph type="ctrTitle"/>
          </p:nvPr>
        </p:nvSpPr>
        <p:spPr bwMode="auto">
          <a:xfrm>
            <a:off x="470807" y="195942"/>
            <a:ext cx="10903700" cy="6244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ro-MD" sz="3400" b="1" dirty="0"/>
              <a:t>DESCRIEREA PLANULUI DE AFACERI. </a:t>
            </a:r>
            <a:r>
              <a:rPr lang="ro-MD" sz="3400" dirty="0"/>
              <a:t>Acest compartiment este foarte important in cazul in care planul de afaceri este elaborat in scopul atragerii investițiilor sau obținerii creditelor.</a:t>
            </a:r>
            <a:br>
              <a:rPr lang="ro-MD" sz="3400" dirty="0"/>
            </a:br>
            <a:br>
              <a:rPr lang="ro-MD" sz="3400" dirty="0"/>
            </a:br>
            <a:r>
              <a:rPr lang="ro-MD" sz="3400" dirty="0"/>
              <a:t>Inainte de a decide finanțarea, investitorul dorește să știe cui acordă banii și are nevoie de o informație generală despre solicitant: </a:t>
            </a:r>
            <a:br>
              <a:rPr lang="ro-MD" sz="3400" dirty="0"/>
            </a:br>
            <a:br>
              <a:rPr lang="ro-MD" sz="3400" dirty="0"/>
            </a:br>
            <a:r>
              <a:rPr lang="ro-MD" sz="3400" dirty="0"/>
              <a:t>Cand și de cine a fost inițiată afacerea? Care este forma</a:t>
            </a:r>
            <a:br>
              <a:rPr lang="ro-MD" sz="3400" dirty="0"/>
            </a:br>
            <a:r>
              <a:rPr lang="ro-MD" sz="3400" dirty="0"/>
              <a:t>organizatorico-juridică? Care este domeniul de activitate? Ce reprezintă produsul sau serviciul (caracteristicile tehnologice și de calitate, necesitățile care sunt satisfăcute de acestea)? </a:t>
            </a:r>
            <a:br>
              <a:rPr lang="ro-MD" sz="3400" dirty="0"/>
            </a:br>
            <a:endParaRPr lang="en-US" altLang="ru-RU" sz="3400" b="1" dirty="0"/>
          </a:p>
        </p:txBody>
      </p:sp>
    </p:spTree>
    <p:extLst>
      <p:ext uri="{BB962C8B-B14F-4D97-AF65-F5344CB8AC3E}">
        <p14:creationId xmlns:p14="http://schemas.microsoft.com/office/powerpoint/2010/main" val="238058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F0B322-07BA-4D0C-9FA6-9F0CE85F8FB9}"/>
              </a:ext>
            </a:extLst>
          </p:cNvPr>
          <p:cNvSpPr>
            <a:spLocks noGrp="1"/>
          </p:cNvSpPr>
          <p:nvPr>
            <p:ph type="ctrTitle"/>
          </p:nvPr>
        </p:nvSpPr>
        <p:spPr bwMode="auto">
          <a:xfrm>
            <a:off x="470807" y="195942"/>
            <a:ext cx="10903700" cy="6244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ro-MD" sz="3000" b="1" dirty="0"/>
              <a:t>DESCRIEREA PLANULUI DE AFACERI. </a:t>
            </a:r>
            <a:br>
              <a:rPr lang="ro-MD" sz="3000" b="1" dirty="0"/>
            </a:br>
            <a:br>
              <a:rPr lang="ro-MD" sz="3000" dirty="0"/>
            </a:br>
            <a:r>
              <a:rPr lang="ro-MD" sz="3000" dirty="0"/>
              <a:t>Cine sunt clienții de bază? Ce rezultate (financiare, de producere etc.) deja au fost obținute? Care sunt scopul și obiectivele afacerii?</a:t>
            </a:r>
            <a:br>
              <a:rPr lang="ro-MD" sz="3000" dirty="0"/>
            </a:br>
            <a:br>
              <a:rPr lang="ro-MD" sz="3000" dirty="0"/>
            </a:br>
            <a:r>
              <a:rPr lang="ro-MD" sz="3000" dirty="0"/>
              <a:t>Cat de bine sunt analizate punctele forte și cele slabe ale afacerii, ce oportunități și riscuri au fost identificate? </a:t>
            </a:r>
            <a:br>
              <a:rPr lang="ro-MD" sz="3000" dirty="0"/>
            </a:br>
            <a:br>
              <a:rPr lang="ro-MD" sz="3000" dirty="0"/>
            </a:br>
            <a:r>
              <a:rPr lang="ro-MD" sz="3000" dirty="0"/>
              <a:t>Cat de realiste sunt scopurile, obiectivele, prognozele?</a:t>
            </a:r>
            <a:endParaRPr lang="en-US" altLang="ru-RU" sz="3000" b="1" dirty="0"/>
          </a:p>
        </p:txBody>
      </p:sp>
      <p:pic>
        <p:nvPicPr>
          <p:cNvPr id="3" name="Рисунок 2">
            <a:extLst>
              <a:ext uri="{FF2B5EF4-FFF2-40B4-BE49-F238E27FC236}">
                <a16:creationId xmlns:a16="http://schemas.microsoft.com/office/drawing/2014/main" id="{FEB74533-AF91-4EBF-97A3-7C11A1908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899" y="4082928"/>
            <a:ext cx="6716483" cy="2579130"/>
          </a:xfrm>
          <a:prstGeom prst="rect">
            <a:avLst/>
          </a:prstGeom>
        </p:spPr>
      </p:pic>
    </p:spTree>
    <p:extLst>
      <p:ext uri="{BB962C8B-B14F-4D97-AF65-F5344CB8AC3E}">
        <p14:creationId xmlns:p14="http://schemas.microsoft.com/office/powerpoint/2010/main" val="273610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D98FC3A-5AD1-4C43-91B2-055A0F833BBA}"/>
              </a:ext>
            </a:extLst>
          </p:cNvPr>
          <p:cNvSpPr/>
          <p:nvPr/>
        </p:nvSpPr>
        <p:spPr>
          <a:xfrm>
            <a:off x="1605222" y="312806"/>
            <a:ext cx="9586855" cy="1569660"/>
          </a:xfrm>
          <a:prstGeom prst="rect">
            <a:avLst/>
          </a:prstGeom>
        </p:spPr>
        <p:txBody>
          <a:bodyPr wrap="none">
            <a:spAutoFit/>
          </a:bodyPr>
          <a:lstStyle/>
          <a:p>
            <a:pPr algn="ctr">
              <a:defRPr/>
            </a:pPr>
            <a:r>
              <a:rPr lang="ro-RO" altLang="ru-RU" sz="3200" b="1" dirty="0"/>
              <a:t>Planul de afaceri trebuie sa fie simplu, </a:t>
            </a:r>
          </a:p>
          <a:p>
            <a:pPr algn="ctr">
              <a:defRPr/>
            </a:pPr>
            <a:r>
              <a:rPr lang="ro-RO" altLang="ru-RU" sz="3200" b="1" dirty="0"/>
              <a:t>sugestiv, pragmatic și sa conțina urmatoarea structură: </a:t>
            </a:r>
          </a:p>
          <a:p>
            <a:pPr algn="ctr">
              <a:defRPr/>
            </a:pPr>
            <a:endParaRPr lang="en-US" sz="3200" b="1" dirty="0">
              <a:solidFill>
                <a:srgbClr val="7030A0"/>
              </a:solidFill>
              <a:latin typeface="+mn-lt"/>
            </a:endParaRPr>
          </a:p>
        </p:txBody>
      </p:sp>
      <p:sp>
        <p:nvSpPr>
          <p:cNvPr id="10" name="Rectangle 3">
            <a:extLst>
              <a:ext uri="{FF2B5EF4-FFF2-40B4-BE49-F238E27FC236}">
                <a16:creationId xmlns:a16="http://schemas.microsoft.com/office/drawing/2014/main" id="{70DBD518-63E9-487E-B760-B0AD9DEA634C}"/>
              </a:ext>
            </a:extLst>
          </p:cNvPr>
          <p:cNvSpPr/>
          <p:nvPr/>
        </p:nvSpPr>
        <p:spPr>
          <a:xfrm>
            <a:off x="1482495" y="1841242"/>
            <a:ext cx="7658466" cy="5016758"/>
          </a:xfrm>
          <a:prstGeom prst="rect">
            <a:avLst/>
          </a:prstGeom>
        </p:spPr>
        <p:txBody>
          <a:bodyPr wrap="square">
            <a:spAutoFit/>
          </a:bodyPr>
          <a:lstStyle/>
          <a:p>
            <a:pPr marL="514350" indent="-514350">
              <a:buAutoNum type="arabicPeriod"/>
              <a:defRPr/>
            </a:pPr>
            <a:r>
              <a:rPr lang="ro-RO" altLang="ru-RU" sz="3200" dirty="0"/>
              <a:t>Foaie de titlu</a:t>
            </a:r>
          </a:p>
          <a:p>
            <a:pPr marL="514350" indent="-514350">
              <a:buAutoNum type="arabicPeriod"/>
              <a:defRPr/>
            </a:pPr>
            <a:r>
              <a:rPr lang="ro-RO" altLang="ru-RU" sz="3200" dirty="0"/>
              <a:t>Cuprins</a:t>
            </a:r>
          </a:p>
          <a:p>
            <a:pPr marL="514350" indent="-514350">
              <a:buAutoNum type="arabicPeriod"/>
              <a:defRPr/>
            </a:pPr>
            <a:r>
              <a:rPr lang="ro-RO" altLang="ru-RU" sz="3200" dirty="0"/>
              <a:t>Sumar</a:t>
            </a:r>
          </a:p>
          <a:p>
            <a:pPr marL="514350" indent="-514350">
              <a:buAutoNum type="arabicPeriod"/>
              <a:defRPr/>
            </a:pPr>
            <a:r>
              <a:rPr lang="ro-RO" altLang="ru-RU" sz="3200" dirty="0"/>
              <a:t>Descrierea afacerii</a:t>
            </a:r>
          </a:p>
          <a:p>
            <a:pPr marL="514350" indent="-514350">
              <a:buAutoNum type="arabicPeriod"/>
              <a:defRPr/>
            </a:pPr>
            <a:r>
              <a:rPr lang="ro-RO" altLang="ru-RU" sz="3200" dirty="0"/>
              <a:t>Planul de marketing</a:t>
            </a:r>
          </a:p>
          <a:p>
            <a:pPr marL="514350" indent="-514350">
              <a:buAutoNum type="arabicPeriod"/>
              <a:defRPr/>
            </a:pPr>
            <a:r>
              <a:rPr lang="ro-RO" altLang="ru-RU" sz="3200" dirty="0"/>
              <a:t>Planul operațional</a:t>
            </a:r>
          </a:p>
          <a:p>
            <a:pPr marL="514350" indent="-514350">
              <a:buAutoNum type="arabicPeriod"/>
              <a:defRPr/>
            </a:pPr>
            <a:r>
              <a:rPr lang="ro-RO" altLang="ru-RU" sz="3200" dirty="0"/>
              <a:t>Planul de management și resurse umane</a:t>
            </a:r>
          </a:p>
          <a:p>
            <a:pPr marL="514350" indent="-514350">
              <a:buAutoNum type="arabicPeriod"/>
              <a:defRPr/>
            </a:pPr>
            <a:r>
              <a:rPr lang="ro-RO" altLang="ru-RU" sz="3200" dirty="0"/>
              <a:t>Planul financiar</a:t>
            </a:r>
          </a:p>
          <a:p>
            <a:pPr marL="514350" indent="-514350">
              <a:buAutoNum type="arabicPeriod"/>
              <a:defRPr/>
            </a:pPr>
            <a:r>
              <a:rPr lang="ro-RO" altLang="ru-RU" sz="3200" dirty="0"/>
              <a:t>Anexe</a:t>
            </a:r>
          </a:p>
          <a:p>
            <a:pPr>
              <a:defRPr/>
            </a:pPr>
            <a:endParaRPr lang="en-US" sz="3200" b="1" dirty="0">
              <a:solidFill>
                <a:srgbClr val="7030A0"/>
              </a:solidFill>
              <a:latin typeface="+mn-lt"/>
            </a:endParaRPr>
          </a:p>
        </p:txBody>
      </p:sp>
      <p:pic>
        <p:nvPicPr>
          <p:cNvPr id="12" name="Рисунок 11">
            <a:extLst>
              <a:ext uri="{FF2B5EF4-FFF2-40B4-BE49-F238E27FC236}">
                <a16:creationId xmlns:a16="http://schemas.microsoft.com/office/drawing/2014/main" id="{38E32AED-B7CB-495C-A68F-7EBE52E60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343" y="1507355"/>
            <a:ext cx="3152494" cy="3152494"/>
          </a:xfrm>
          <a:prstGeom prst="rect">
            <a:avLst/>
          </a:prstGeom>
        </p:spPr>
      </p:pic>
    </p:spTree>
    <p:extLst>
      <p:ext uri="{BB962C8B-B14F-4D97-AF65-F5344CB8AC3E}">
        <p14:creationId xmlns:p14="http://schemas.microsoft.com/office/powerpoint/2010/main" val="335221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F0B322-07BA-4D0C-9FA6-9F0CE85F8FB9}"/>
              </a:ext>
            </a:extLst>
          </p:cNvPr>
          <p:cNvSpPr>
            <a:spLocks noGrp="1"/>
          </p:cNvSpPr>
          <p:nvPr>
            <p:ph type="ctrTitle"/>
          </p:nvPr>
        </p:nvSpPr>
        <p:spPr bwMode="auto">
          <a:xfrm>
            <a:off x="642257" y="305973"/>
            <a:ext cx="10903700" cy="6244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l"/>
            <a:r>
              <a:rPr lang="ro-MD" sz="4500" b="1" dirty="0"/>
              <a:t>FOAIA DE TITLU/ </a:t>
            </a:r>
            <a:r>
              <a:rPr lang="ro-MD" sz="4500" dirty="0"/>
              <a:t>coperta pentru planul de afaceri conține informații cu privire la: </a:t>
            </a:r>
            <a:br>
              <a:rPr lang="ro-MD" sz="4500" dirty="0"/>
            </a:br>
            <a:br>
              <a:rPr lang="ro-MD" sz="4500" dirty="0"/>
            </a:br>
            <a:r>
              <a:rPr lang="ro-MD" sz="4500" dirty="0"/>
              <a:t>- denumirea proiectului de afaceri, denumirea completă a intreprinderii; </a:t>
            </a:r>
            <a:br>
              <a:rPr lang="ro-MD" sz="4500" dirty="0"/>
            </a:br>
            <a:br>
              <a:rPr lang="ro-MD" sz="4500" dirty="0"/>
            </a:br>
            <a:r>
              <a:rPr lang="ro-MD" sz="4500" dirty="0"/>
              <a:t>- adresa juridică și date de contact (numărul de telefon fix și mobil, fax, e-mail); </a:t>
            </a:r>
            <a:br>
              <a:rPr lang="ro-MD" sz="3200" dirty="0"/>
            </a:br>
            <a:endParaRPr lang="en-US" altLang="ru-RU" sz="3200" dirty="0"/>
          </a:p>
        </p:txBody>
      </p:sp>
      <p:pic>
        <p:nvPicPr>
          <p:cNvPr id="3" name="Рисунок 2">
            <a:extLst>
              <a:ext uri="{FF2B5EF4-FFF2-40B4-BE49-F238E27FC236}">
                <a16:creationId xmlns:a16="http://schemas.microsoft.com/office/drawing/2014/main" id="{23D48585-EB64-472A-85AE-2E180AD03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0" y="4777172"/>
            <a:ext cx="1773307" cy="1773307"/>
          </a:xfrm>
          <a:prstGeom prst="rect">
            <a:avLst/>
          </a:prstGeom>
        </p:spPr>
      </p:pic>
    </p:spTree>
    <p:extLst>
      <p:ext uri="{BB962C8B-B14F-4D97-AF65-F5344CB8AC3E}">
        <p14:creationId xmlns:p14="http://schemas.microsoft.com/office/powerpoint/2010/main" val="157402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F0B322-07BA-4D0C-9FA6-9F0CE85F8FB9}"/>
              </a:ext>
            </a:extLst>
          </p:cNvPr>
          <p:cNvSpPr>
            <a:spLocks noGrp="1"/>
          </p:cNvSpPr>
          <p:nvPr>
            <p:ph type="ctrTitle"/>
          </p:nvPr>
        </p:nvSpPr>
        <p:spPr bwMode="auto">
          <a:xfrm>
            <a:off x="470807" y="195942"/>
            <a:ext cx="10903700" cy="6244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ro-MD" sz="4200" dirty="0"/>
              <a:t>- numele, prenumele administratorului și semnătura lui (prin care aprobă planul de afaceri); </a:t>
            </a:r>
            <a:br>
              <a:rPr lang="ro-MD" sz="4200" dirty="0"/>
            </a:br>
            <a:br>
              <a:rPr lang="ro-MD" sz="4200" dirty="0"/>
            </a:br>
            <a:r>
              <a:rPr lang="ro-MD" sz="4200" dirty="0"/>
              <a:t>- data, luna și anul intocmirii planului de afaceri.</a:t>
            </a:r>
            <a:br>
              <a:rPr lang="ro-MD" sz="4200" dirty="0"/>
            </a:br>
            <a:r>
              <a:rPr lang="ro-MD" sz="4200" dirty="0"/>
              <a:t> </a:t>
            </a:r>
            <a:br>
              <a:rPr lang="ro-MD" sz="4200" dirty="0"/>
            </a:br>
            <a:r>
              <a:rPr lang="ro-MD" sz="4200" dirty="0"/>
              <a:t>Pe copertă, de regulă, se menționează că planul de afaceri este confidențial. De asemenea, pe copertă poate fi specificat scopul intocmirii planului de afaceri.</a:t>
            </a:r>
            <a:br>
              <a:rPr lang="ro-MD" sz="4200" dirty="0"/>
            </a:br>
            <a:endParaRPr lang="en-US" altLang="ru-RU" sz="4200" dirty="0"/>
          </a:p>
        </p:txBody>
      </p:sp>
      <p:pic>
        <p:nvPicPr>
          <p:cNvPr id="3" name="Рисунок 2">
            <a:extLst>
              <a:ext uri="{FF2B5EF4-FFF2-40B4-BE49-F238E27FC236}">
                <a16:creationId xmlns:a16="http://schemas.microsoft.com/office/drawing/2014/main" id="{0E15765E-0379-4CA7-A96D-92E15165D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700" y="4907801"/>
            <a:ext cx="1773307" cy="1773307"/>
          </a:xfrm>
          <a:prstGeom prst="rect">
            <a:avLst/>
          </a:prstGeom>
        </p:spPr>
      </p:pic>
    </p:spTree>
    <p:extLst>
      <p:ext uri="{BB962C8B-B14F-4D97-AF65-F5344CB8AC3E}">
        <p14:creationId xmlns:p14="http://schemas.microsoft.com/office/powerpoint/2010/main" val="146558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16BF3C9-CF89-49A1-AC7C-63302CC22CFB}"/>
              </a:ext>
            </a:extLst>
          </p:cNvPr>
          <p:cNvSpPr>
            <a:spLocks noGrp="1"/>
          </p:cNvSpPr>
          <p:nvPr>
            <p:ph type="ctrTitle"/>
          </p:nvPr>
        </p:nvSpPr>
        <p:spPr>
          <a:xfrm>
            <a:off x="3914775" y="17276"/>
            <a:ext cx="5558971" cy="510978"/>
          </a:xfrm>
        </p:spPr>
        <p:txBody>
          <a:bodyPr>
            <a:normAutofit fontScale="90000"/>
          </a:bodyPr>
          <a:lstStyle/>
          <a:p>
            <a:r>
              <a:rPr lang="ro-MD" sz="3500" dirty="0"/>
              <a:t>Model – foi de titlu</a:t>
            </a:r>
            <a:endParaRPr lang="ru-RU" sz="3500" dirty="0"/>
          </a:p>
        </p:txBody>
      </p:sp>
      <p:pic>
        <p:nvPicPr>
          <p:cNvPr id="8" name="Рисунок 7">
            <a:extLst>
              <a:ext uri="{FF2B5EF4-FFF2-40B4-BE49-F238E27FC236}">
                <a16:creationId xmlns:a16="http://schemas.microsoft.com/office/drawing/2014/main" id="{AFD6F554-1DA7-4AC9-895D-9ADAB6BB5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576" y="632728"/>
            <a:ext cx="4440345" cy="5920460"/>
          </a:xfrm>
          <a:prstGeom prst="rect">
            <a:avLst/>
          </a:prstGeom>
        </p:spPr>
      </p:pic>
      <p:pic>
        <p:nvPicPr>
          <p:cNvPr id="12" name="Рисунок 11">
            <a:extLst>
              <a:ext uri="{FF2B5EF4-FFF2-40B4-BE49-F238E27FC236}">
                <a16:creationId xmlns:a16="http://schemas.microsoft.com/office/drawing/2014/main" id="{50CCA189-0791-46C7-BC34-6290D35DE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241" y="632728"/>
            <a:ext cx="4579555" cy="5920460"/>
          </a:xfrm>
          <a:prstGeom prst="rect">
            <a:avLst/>
          </a:prstGeom>
        </p:spPr>
      </p:pic>
      <p:sp>
        <p:nvSpPr>
          <p:cNvPr id="13" name="Прямоугольник 12">
            <a:extLst>
              <a:ext uri="{FF2B5EF4-FFF2-40B4-BE49-F238E27FC236}">
                <a16:creationId xmlns:a16="http://schemas.microsoft.com/office/drawing/2014/main" id="{133602F9-1A3E-4965-A352-E6533EA4CA50}"/>
              </a:ext>
            </a:extLst>
          </p:cNvPr>
          <p:cNvSpPr/>
          <p:nvPr/>
        </p:nvSpPr>
        <p:spPr>
          <a:xfrm>
            <a:off x="3327991" y="575221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54379AE2-3712-4FFF-8F67-22F7CED20844}"/>
              </a:ext>
            </a:extLst>
          </p:cNvPr>
          <p:cNvSpPr/>
          <p:nvPr/>
        </p:nvSpPr>
        <p:spPr>
          <a:xfrm>
            <a:off x="3449626" y="5706495"/>
            <a:ext cx="58678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8CA4CB47-01EB-491F-84BE-6FDA4F5565C5}"/>
              </a:ext>
            </a:extLst>
          </p:cNvPr>
          <p:cNvSpPr/>
          <p:nvPr/>
        </p:nvSpPr>
        <p:spPr>
          <a:xfrm>
            <a:off x="2469818" y="897804"/>
            <a:ext cx="25717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a:extLst>
              <a:ext uri="{FF2B5EF4-FFF2-40B4-BE49-F238E27FC236}">
                <a16:creationId xmlns:a16="http://schemas.microsoft.com/office/drawing/2014/main" id="{6D67A42F-C460-473E-9C55-DB870F1A70C2}"/>
              </a:ext>
            </a:extLst>
          </p:cNvPr>
          <p:cNvSpPr/>
          <p:nvPr/>
        </p:nvSpPr>
        <p:spPr>
          <a:xfrm>
            <a:off x="4669098" y="4899688"/>
            <a:ext cx="8191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0A30AC73-21C9-4EB9-9529-CAD5DC9368F5}"/>
              </a:ext>
            </a:extLst>
          </p:cNvPr>
          <p:cNvSpPr/>
          <p:nvPr/>
        </p:nvSpPr>
        <p:spPr>
          <a:xfrm>
            <a:off x="2469818" y="4671088"/>
            <a:ext cx="75247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a:extLst>
              <a:ext uri="{FF2B5EF4-FFF2-40B4-BE49-F238E27FC236}">
                <a16:creationId xmlns:a16="http://schemas.microsoft.com/office/drawing/2014/main" id="{2B3C7452-8E17-4A11-BAD9-6F05E1E9CD3D}"/>
              </a:ext>
            </a:extLst>
          </p:cNvPr>
          <p:cNvSpPr/>
          <p:nvPr/>
        </p:nvSpPr>
        <p:spPr>
          <a:xfrm>
            <a:off x="8542645" y="5389585"/>
            <a:ext cx="695325" cy="18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4384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16BF3C9-CF89-49A1-AC7C-63302CC22CFB}"/>
              </a:ext>
            </a:extLst>
          </p:cNvPr>
          <p:cNvSpPr>
            <a:spLocks noGrp="1"/>
          </p:cNvSpPr>
          <p:nvPr>
            <p:ph type="ctrTitle"/>
          </p:nvPr>
        </p:nvSpPr>
        <p:spPr>
          <a:xfrm>
            <a:off x="3940086" y="0"/>
            <a:ext cx="5558971" cy="632235"/>
          </a:xfrm>
        </p:spPr>
        <p:txBody>
          <a:bodyPr>
            <a:normAutofit/>
          </a:bodyPr>
          <a:lstStyle/>
          <a:p>
            <a:r>
              <a:rPr lang="ro-MD" sz="3500" dirty="0"/>
              <a:t>Model – foi de titlu</a:t>
            </a:r>
            <a:endParaRPr lang="ru-RU" sz="3500" dirty="0"/>
          </a:p>
        </p:txBody>
      </p:sp>
      <p:pic>
        <p:nvPicPr>
          <p:cNvPr id="10" name="Рисунок 9">
            <a:extLst>
              <a:ext uri="{FF2B5EF4-FFF2-40B4-BE49-F238E27FC236}">
                <a16:creationId xmlns:a16="http://schemas.microsoft.com/office/drawing/2014/main" id="{7C0D9E1D-D007-4E37-A075-450E11726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707" y="632234"/>
            <a:ext cx="4500433" cy="6000577"/>
          </a:xfrm>
          <a:prstGeom prst="rect">
            <a:avLst/>
          </a:prstGeom>
        </p:spPr>
      </p:pic>
      <p:pic>
        <p:nvPicPr>
          <p:cNvPr id="4" name="Рисунок 3">
            <a:extLst>
              <a:ext uri="{FF2B5EF4-FFF2-40B4-BE49-F238E27FC236}">
                <a16:creationId xmlns:a16="http://schemas.microsoft.com/office/drawing/2014/main" id="{202E8537-77B7-4DB8-B813-682EB5D0E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912" y="632232"/>
            <a:ext cx="4690081" cy="6000579"/>
          </a:xfrm>
          <a:prstGeom prst="rect">
            <a:avLst/>
          </a:prstGeom>
        </p:spPr>
      </p:pic>
      <p:sp>
        <p:nvSpPr>
          <p:cNvPr id="5" name="Прямоугольник 4">
            <a:extLst>
              <a:ext uri="{FF2B5EF4-FFF2-40B4-BE49-F238E27FC236}">
                <a16:creationId xmlns:a16="http://schemas.microsoft.com/office/drawing/2014/main" id="{0FBCC092-D49B-4D49-BBEC-8816DCF88FFC}"/>
              </a:ext>
            </a:extLst>
          </p:cNvPr>
          <p:cNvSpPr/>
          <p:nvPr/>
        </p:nvSpPr>
        <p:spPr>
          <a:xfrm>
            <a:off x="9803219" y="5337544"/>
            <a:ext cx="744279" cy="43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ABA7B2D4-0A23-4C69-9683-1A316BBD28B2}"/>
              </a:ext>
            </a:extLst>
          </p:cNvPr>
          <p:cNvSpPr/>
          <p:nvPr/>
        </p:nvSpPr>
        <p:spPr>
          <a:xfrm>
            <a:off x="7676707" y="5337544"/>
            <a:ext cx="871870" cy="43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EC486DDD-2EA6-4D64-BE14-66FAA664F983}"/>
              </a:ext>
            </a:extLst>
          </p:cNvPr>
          <p:cNvSpPr/>
          <p:nvPr/>
        </p:nvSpPr>
        <p:spPr>
          <a:xfrm>
            <a:off x="8548577" y="6081823"/>
            <a:ext cx="871870" cy="143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1189FF23-EB63-4297-B603-645F309331CA}"/>
              </a:ext>
            </a:extLst>
          </p:cNvPr>
          <p:cNvSpPr/>
          <p:nvPr/>
        </p:nvSpPr>
        <p:spPr>
          <a:xfrm>
            <a:off x="7676707" y="1084521"/>
            <a:ext cx="2573079" cy="712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427A1FEC-A9BA-4265-B6FC-7C8C86F44DD1}"/>
              </a:ext>
            </a:extLst>
          </p:cNvPr>
          <p:cNvSpPr/>
          <p:nvPr/>
        </p:nvSpPr>
        <p:spPr>
          <a:xfrm>
            <a:off x="4423144" y="1679944"/>
            <a:ext cx="765544" cy="244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B6278018-F720-4A4E-BAE5-D7B84A9C61A8}"/>
              </a:ext>
            </a:extLst>
          </p:cNvPr>
          <p:cNvSpPr/>
          <p:nvPr/>
        </p:nvSpPr>
        <p:spPr>
          <a:xfrm>
            <a:off x="3657600" y="3838353"/>
            <a:ext cx="850605" cy="244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B2612AFC-2AD7-4E12-93AB-09DC70132A98}"/>
              </a:ext>
            </a:extLst>
          </p:cNvPr>
          <p:cNvSpPr/>
          <p:nvPr/>
        </p:nvSpPr>
        <p:spPr>
          <a:xfrm>
            <a:off x="3211033" y="6225766"/>
            <a:ext cx="729053" cy="313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776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16BF3C9-CF89-49A1-AC7C-63302CC22CFB}"/>
              </a:ext>
            </a:extLst>
          </p:cNvPr>
          <p:cNvSpPr>
            <a:spLocks noGrp="1"/>
          </p:cNvSpPr>
          <p:nvPr>
            <p:ph type="ctrTitle"/>
          </p:nvPr>
        </p:nvSpPr>
        <p:spPr>
          <a:xfrm>
            <a:off x="3940086" y="0"/>
            <a:ext cx="5558971" cy="632235"/>
          </a:xfrm>
        </p:spPr>
        <p:txBody>
          <a:bodyPr>
            <a:normAutofit/>
          </a:bodyPr>
          <a:lstStyle/>
          <a:p>
            <a:r>
              <a:rPr lang="ro-MD" sz="3500" dirty="0"/>
              <a:t>Model – foi de titlu</a:t>
            </a:r>
            <a:endParaRPr lang="ru-RU" sz="3500" dirty="0"/>
          </a:p>
        </p:txBody>
      </p:sp>
      <p:sp>
        <p:nvSpPr>
          <p:cNvPr id="14" name="Прямоугольник 13">
            <a:extLst>
              <a:ext uri="{FF2B5EF4-FFF2-40B4-BE49-F238E27FC236}">
                <a16:creationId xmlns:a16="http://schemas.microsoft.com/office/drawing/2014/main" id="{B2612AFC-2AD7-4E12-93AB-09DC70132A98}"/>
              </a:ext>
            </a:extLst>
          </p:cNvPr>
          <p:cNvSpPr/>
          <p:nvPr/>
        </p:nvSpPr>
        <p:spPr>
          <a:xfrm>
            <a:off x="3211033" y="6225766"/>
            <a:ext cx="729053" cy="313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3BDABCFE-1EB6-4A54-B104-D0047B8F7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52" y="731763"/>
            <a:ext cx="4332558" cy="6126237"/>
          </a:xfrm>
          <a:prstGeom prst="rect">
            <a:avLst/>
          </a:prstGeom>
        </p:spPr>
      </p:pic>
      <p:sp>
        <p:nvSpPr>
          <p:cNvPr id="11" name="Прямоугольник 10">
            <a:extLst>
              <a:ext uri="{FF2B5EF4-FFF2-40B4-BE49-F238E27FC236}">
                <a16:creationId xmlns:a16="http://schemas.microsoft.com/office/drawing/2014/main" id="{1E6DB82C-9C9D-463C-A3D4-CC6EA7F9A0A6}"/>
              </a:ext>
            </a:extLst>
          </p:cNvPr>
          <p:cNvSpPr/>
          <p:nvPr/>
        </p:nvSpPr>
        <p:spPr>
          <a:xfrm>
            <a:off x="1652337" y="1235242"/>
            <a:ext cx="2887579" cy="313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C1A15CA8-61F1-4EE3-A749-5DD75381598D}"/>
              </a:ext>
            </a:extLst>
          </p:cNvPr>
          <p:cNvSpPr/>
          <p:nvPr/>
        </p:nvSpPr>
        <p:spPr>
          <a:xfrm>
            <a:off x="4174958" y="5622758"/>
            <a:ext cx="601579" cy="459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4AAEB242-DAC6-414C-BE95-0D8D80D1C9B3}"/>
              </a:ext>
            </a:extLst>
          </p:cNvPr>
          <p:cNvSpPr/>
          <p:nvPr/>
        </p:nvSpPr>
        <p:spPr>
          <a:xfrm>
            <a:off x="2771553" y="6225766"/>
            <a:ext cx="72905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4B6A9869-8578-401D-86A9-49A69B443602}"/>
              </a:ext>
            </a:extLst>
          </p:cNvPr>
          <p:cNvPicPr>
            <a:picLocks noChangeAspect="1"/>
          </p:cNvPicPr>
          <p:nvPr/>
        </p:nvPicPr>
        <p:blipFill rotWithShape="1">
          <a:blip r:embed="rId3">
            <a:extLst>
              <a:ext uri="{28A0092B-C50C-407E-A947-70E740481C1C}">
                <a14:useLocalDpi xmlns:a14="http://schemas.microsoft.com/office/drawing/2010/main" val="0"/>
              </a:ext>
            </a:extLst>
          </a:blip>
          <a:srcRect l="43738" t="31219" r="30220" b="11299"/>
          <a:stretch/>
        </p:blipFill>
        <p:spPr>
          <a:xfrm>
            <a:off x="6640990" y="876142"/>
            <a:ext cx="4936516" cy="6126237"/>
          </a:xfrm>
          <a:prstGeom prst="rect">
            <a:avLst/>
          </a:prstGeom>
        </p:spPr>
      </p:pic>
      <p:sp>
        <p:nvSpPr>
          <p:cNvPr id="19" name="Прямоугольник 18">
            <a:extLst>
              <a:ext uri="{FF2B5EF4-FFF2-40B4-BE49-F238E27FC236}">
                <a16:creationId xmlns:a16="http://schemas.microsoft.com/office/drawing/2014/main" id="{08AF49ED-4716-419C-A812-D1D4FDA27FF5}"/>
              </a:ext>
            </a:extLst>
          </p:cNvPr>
          <p:cNvSpPr/>
          <p:nvPr/>
        </p:nvSpPr>
        <p:spPr>
          <a:xfrm>
            <a:off x="8646695" y="3240505"/>
            <a:ext cx="1604210" cy="320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id="{A7795329-90AD-471A-8005-A0AEDCE526FB}"/>
              </a:ext>
            </a:extLst>
          </p:cNvPr>
          <p:cNvSpPr/>
          <p:nvPr/>
        </p:nvSpPr>
        <p:spPr>
          <a:xfrm>
            <a:off x="9845749" y="5622758"/>
            <a:ext cx="606056" cy="459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8053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F0B322-07BA-4D0C-9FA6-9F0CE85F8FB9}"/>
              </a:ext>
            </a:extLst>
          </p:cNvPr>
          <p:cNvSpPr>
            <a:spLocks noGrp="1"/>
          </p:cNvSpPr>
          <p:nvPr>
            <p:ph type="ctrTitle"/>
          </p:nvPr>
        </p:nvSpPr>
        <p:spPr bwMode="auto">
          <a:xfrm>
            <a:off x="470807" y="195942"/>
            <a:ext cx="10903700" cy="6244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ro-MD" sz="3500" b="1" dirty="0"/>
              <a:t>CUPRINSUL </a:t>
            </a:r>
            <a:r>
              <a:rPr lang="ro-MD" sz="3500" dirty="0"/>
              <a:t>este o listă ordonată a conținutul planului de afaceri. Cu ajutorul cuprinsului, fiecare persoană poate găsi ușor informația necesară. </a:t>
            </a:r>
            <a:br>
              <a:rPr lang="ro-MD" sz="3500" dirty="0"/>
            </a:br>
            <a:br>
              <a:rPr lang="ro-MD" sz="3500" dirty="0"/>
            </a:br>
            <a:r>
              <a:rPr lang="ro-MD" sz="3500" dirty="0"/>
              <a:t>Cuprinsul poate fi scris la etapa inițială de elaborare a planului de afceri, pentru că determină structura planului; </a:t>
            </a:r>
            <a:br>
              <a:rPr lang="ro-MD" sz="3500" dirty="0"/>
            </a:br>
            <a:br>
              <a:rPr lang="ro-MD" sz="3500" dirty="0"/>
            </a:br>
            <a:r>
              <a:rPr lang="ro-MD" sz="3500" dirty="0"/>
              <a:t>Atunci cand elaborarea planului </a:t>
            </a:r>
            <a:r>
              <a:rPr lang="it-IT" sz="3500" dirty="0"/>
              <a:t>este finalizată, se indică paginile pentru fiecare capitol sau compartiment.</a:t>
            </a:r>
            <a:br>
              <a:rPr lang="ro-MD" sz="3200" dirty="0"/>
            </a:br>
            <a:endParaRPr lang="en-US" altLang="ru-RU" sz="3200" dirty="0"/>
          </a:p>
        </p:txBody>
      </p:sp>
      <p:pic>
        <p:nvPicPr>
          <p:cNvPr id="3" name="Рисунок 2">
            <a:extLst>
              <a:ext uri="{FF2B5EF4-FFF2-40B4-BE49-F238E27FC236}">
                <a16:creationId xmlns:a16="http://schemas.microsoft.com/office/drawing/2014/main" id="{0E15765E-0379-4CA7-A96D-92E15165D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700" y="4907801"/>
            <a:ext cx="1773307" cy="1773307"/>
          </a:xfrm>
          <a:prstGeom prst="rect">
            <a:avLst/>
          </a:prstGeom>
        </p:spPr>
      </p:pic>
    </p:spTree>
    <p:extLst>
      <p:ext uri="{BB962C8B-B14F-4D97-AF65-F5344CB8AC3E}">
        <p14:creationId xmlns:p14="http://schemas.microsoft.com/office/powerpoint/2010/main" val="364859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8F21671-44FF-423B-BBAC-C25AD20B7F1A}"/>
              </a:ext>
            </a:extLst>
          </p:cNvPr>
          <p:cNvSpPr>
            <a:spLocks noGrp="1"/>
          </p:cNvSpPr>
          <p:nvPr>
            <p:ph type="ctrTitle"/>
          </p:nvPr>
        </p:nvSpPr>
        <p:spPr/>
        <p:txBody>
          <a:bodyPr/>
          <a:lstStyle/>
          <a:p>
            <a:endParaRPr lang="ru-RU" dirty="0"/>
          </a:p>
        </p:txBody>
      </p:sp>
      <p:pic>
        <p:nvPicPr>
          <p:cNvPr id="6" name="Рисунок 5">
            <a:extLst>
              <a:ext uri="{FF2B5EF4-FFF2-40B4-BE49-F238E27FC236}">
                <a16:creationId xmlns:a16="http://schemas.microsoft.com/office/drawing/2014/main" id="{6B03D52B-BA75-4495-9381-3AEEB4407F82}"/>
              </a:ext>
            </a:extLst>
          </p:cNvPr>
          <p:cNvPicPr>
            <a:picLocks noChangeAspect="1"/>
          </p:cNvPicPr>
          <p:nvPr/>
        </p:nvPicPr>
        <p:blipFill rotWithShape="1">
          <a:blip r:embed="rId2">
            <a:extLst>
              <a:ext uri="{28A0092B-C50C-407E-A947-70E740481C1C}">
                <a14:useLocalDpi xmlns:a14="http://schemas.microsoft.com/office/drawing/2010/main" val="0"/>
              </a:ext>
            </a:extLst>
          </a:blip>
          <a:srcRect t="10000" b="41666"/>
          <a:stretch/>
        </p:blipFill>
        <p:spPr>
          <a:xfrm>
            <a:off x="1714500" y="1122363"/>
            <a:ext cx="9522832" cy="5473700"/>
          </a:xfrm>
          <a:prstGeom prst="rect">
            <a:avLst/>
          </a:prstGeom>
        </p:spPr>
      </p:pic>
      <p:sp>
        <p:nvSpPr>
          <p:cNvPr id="17" name="Заголовок 2">
            <a:extLst>
              <a:ext uri="{FF2B5EF4-FFF2-40B4-BE49-F238E27FC236}">
                <a16:creationId xmlns:a16="http://schemas.microsoft.com/office/drawing/2014/main" id="{7F5A7235-1739-4248-B0E2-31C4CADDDD9C}"/>
              </a:ext>
            </a:extLst>
          </p:cNvPr>
          <p:cNvSpPr txBox="1">
            <a:spLocks/>
          </p:cNvSpPr>
          <p:nvPr/>
        </p:nvSpPr>
        <p:spPr>
          <a:xfrm>
            <a:off x="3696430" y="261937"/>
            <a:ext cx="5558971" cy="510978"/>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o-MD" sz="3500" dirty="0"/>
              <a:t>Model – cuprins</a:t>
            </a:r>
            <a:endParaRPr lang="ru-RU" sz="3500" dirty="0"/>
          </a:p>
        </p:txBody>
      </p:sp>
    </p:spTree>
    <p:extLst>
      <p:ext uri="{BB962C8B-B14F-4D97-AF65-F5344CB8AC3E}">
        <p14:creationId xmlns:p14="http://schemas.microsoft.com/office/powerpoint/2010/main" val="34211811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204</Words>
  <Application>Microsoft Office PowerPoint</Application>
  <PresentationFormat>Широкоэкранный</PresentationFormat>
  <Paragraphs>26</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Тема Office</vt:lpstr>
      <vt:lpstr>  Cunoştinţele se dobândesc învăţând.  Abilităţile se dobândesc lucrând. </vt:lpstr>
      <vt:lpstr>Презентация PowerPoint</vt:lpstr>
      <vt:lpstr>FOAIA DE TITLU/ coperta pentru planul de afaceri conține informații cu privire la:   - denumirea proiectului de afaceri, denumirea completă a intreprinderii;   - adresa juridică și date de contact (numărul de telefon fix și mobil, fax, e-mail);  </vt:lpstr>
      <vt:lpstr>- numele, prenumele administratorului și semnătura lui (prin care aprobă planul de afaceri);   - data, luna și anul intocmirii planului de afaceri.   Pe copertă, de regulă, se menționează că planul de afaceri este confidențial. De asemenea, pe copertă poate fi specificat scopul intocmirii planului de afaceri. </vt:lpstr>
      <vt:lpstr>Model – foi de titlu</vt:lpstr>
      <vt:lpstr>Model – foi de titlu</vt:lpstr>
      <vt:lpstr>Model – foi de titlu</vt:lpstr>
      <vt:lpstr>CUPRINSUL este o listă ordonată a conținutul planului de afaceri. Cu ajutorul cuprinsului, fiecare persoană poate găsi ușor informația necesară.   Cuprinsul poate fi scris la etapa inițială de elaborare a planului de afceri, pentru că determină structura planului;   Atunci cand elaborarea planului este finalizată, se indică paginile pentru fiecare capitol sau compartiment. </vt:lpstr>
      <vt:lpstr>Презентация PowerPoint</vt:lpstr>
      <vt:lpstr>SUMARUL (rezumatul) conține de la 1 la 2 pagini de text. Această parte a planului de afaceri, de regulă, este citită prima, se află la inceputul documentului, dar este elaborată după ce celelalte componente ale planului au fost redactate. Din sumar putem afla cele mai importante detalii:  specificul produsului sau serviciului, procesul tehnologic, resursele (materiale, umane, financiare) care sunt necesare, prognoze privind veniturile etc.  Sumarul trebuie să trezească interesul potențialului investitor și dorința de a se intalni cu cel care a prezentat proiectul.</vt:lpstr>
      <vt:lpstr>DESCRIEREA PLANULUI DE AFACERI. Acest compartiment este foarte important in cazul in care planul de afaceri este elaborat in scopul atragerii investițiilor sau obținerii creditelor.  Inainte de a decide finanțarea, investitorul dorește să știe cui acordă banii și are nevoie de o informație generală despre solicitant:   Cand și de cine a fost inițiată afacerea? Care este forma organizatorico-juridică? Care este domeniul de activitate? Ce reprezintă produsul sau serviciul (caracteristicile tehnologice și de calitate, necesitățile care sunt satisfăcute de acestea)?  </vt:lpstr>
      <vt:lpstr>DESCRIEREA PLANULUI DE AFACERI.   Cine sunt clienții de bază? Ce rezultate (financiare, de producere etc.) deja au fost obținute? Care sunt scopul și obiectivele afacerii?  Cat de bine sunt analizate punctele forte și cele slabe ale afacerii, ce oportunități și riscuri au fost identificate?   Cat de realiste sunt scopurile, obiectivele, prognozele?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Cunoştinţele se dobândesc învăţând.   Abilităţile se dobândesc lucrând.</dc:title>
  <dc:creator>Mih</dc:creator>
  <cp:lastModifiedBy>Mih</cp:lastModifiedBy>
  <cp:revision>17</cp:revision>
  <dcterms:created xsi:type="dcterms:W3CDTF">2019-02-05T11:01:14Z</dcterms:created>
  <dcterms:modified xsi:type="dcterms:W3CDTF">2019-02-05T17:27:49Z</dcterms:modified>
</cp:coreProperties>
</file>