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8D2475D-1AFF-45A0-8AE3-BE673B1B9C51}" type="datetimeFigureOut">
              <a:rPr lang="ru-MD" smtClean="0"/>
              <a:t>22.02.2022</a:t>
            </a:fld>
            <a:endParaRPr lang="ru-M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M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916C049-E6C0-46D3-B81B-3294C36DB450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396465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ine panoramică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475D-1AFF-45A0-8AE3-BE673B1B9C51}" type="datetimeFigureOut">
              <a:rPr lang="ru-MD" smtClean="0"/>
              <a:t>22.02.2022</a:t>
            </a:fld>
            <a:endParaRPr lang="ru-M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049-E6C0-46D3-B81B-3294C36DB450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302894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475D-1AFF-45A0-8AE3-BE673B1B9C51}" type="datetimeFigureOut">
              <a:rPr lang="ru-MD" smtClean="0"/>
              <a:t>22.02.2022</a:t>
            </a:fld>
            <a:endParaRPr lang="ru-M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049-E6C0-46D3-B81B-3294C36DB450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475367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475D-1AFF-45A0-8AE3-BE673B1B9C51}" type="datetimeFigureOut">
              <a:rPr lang="ru-MD" smtClean="0"/>
              <a:t>22.02.2022</a:t>
            </a:fld>
            <a:endParaRPr lang="ru-M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049-E6C0-46D3-B81B-3294C36DB450}" type="slidenum">
              <a:rPr lang="ru-MD" smtClean="0"/>
              <a:t>‹#›</a:t>
            </a:fld>
            <a:endParaRPr lang="ru-MD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2955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475D-1AFF-45A0-8AE3-BE673B1B9C51}" type="datetimeFigureOut">
              <a:rPr lang="ru-MD" smtClean="0"/>
              <a:t>22.02.2022</a:t>
            </a:fld>
            <a:endParaRPr lang="ru-M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049-E6C0-46D3-B81B-3294C36DB450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1624351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475D-1AFF-45A0-8AE3-BE673B1B9C51}" type="datetimeFigureOut">
              <a:rPr lang="ru-MD" smtClean="0"/>
              <a:t>22.02.2022</a:t>
            </a:fld>
            <a:endParaRPr lang="ru-M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049-E6C0-46D3-B81B-3294C36DB450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3522485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ană cu trei i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475D-1AFF-45A0-8AE3-BE673B1B9C51}" type="datetimeFigureOut">
              <a:rPr lang="ru-MD" smtClean="0"/>
              <a:t>22.02.2022</a:t>
            </a:fld>
            <a:endParaRPr lang="ru-M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049-E6C0-46D3-B81B-3294C36DB450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1053389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475D-1AFF-45A0-8AE3-BE673B1B9C51}" type="datetimeFigureOut">
              <a:rPr lang="ru-MD" smtClean="0"/>
              <a:t>22.02.2022</a:t>
            </a:fld>
            <a:endParaRPr lang="ru-M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049-E6C0-46D3-B81B-3294C36DB450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572162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475D-1AFF-45A0-8AE3-BE673B1B9C51}" type="datetimeFigureOut">
              <a:rPr lang="ru-MD" smtClean="0"/>
              <a:t>22.02.2022</a:t>
            </a:fld>
            <a:endParaRPr lang="ru-M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049-E6C0-46D3-B81B-3294C36DB450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77678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475D-1AFF-45A0-8AE3-BE673B1B9C51}" type="datetimeFigureOut">
              <a:rPr lang="ru-MD" smtClean="0"/>
              <a:t>22.02.2022</a:t>
            </a:fld>
            <a:endParaRPr lang="ru-M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049-E6C0-46D3-B81B-3294C36DB450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135804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475D-1AFF-45A0-8AE3-BE673B1B9C51}" type="datetimeFigureOut">
              <a:rPr lang="ru-MD" smtClean="0"/>
              <a:t>22.02.2022</a:t>
            </a:fld>
            <a:endParaRPr lang="ru-M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049-E6C0-46D3-B81B-3294C36DB450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16731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475D-1AFF-45A0-8AE3-BE673B1B9C51}" type="datetimeFigureOut">
              <a:rPr lang="ru-MD" smtClean="0"/>
              <a:t>22.02.2022</a:t>
            </a:fld>
            <a:endParaRPr lang="ru-M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049-E6C0-46D3-B81B-3294C36DB450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331920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475D-1AFF-45A0-8AE3-BE673B1B9C51}" type="datetimeFigureOut">
              <a:rPr lang="ru-MD" smtClean="0"/>
              <a:t>22.02.2022</a:t>
            </a:fld>
            <a:endParaRPr lang="ru-M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049-E6C0-46D3-B81B-3294C36DB450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191155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475D-1AFF-45A0-8AE3-BE673B1B9C51}" type="datetimeFigureOut">
              <a:rPr lang="ru-MD" smtClean="0"/>
              <a:t>22.02.2022</a:t>
            </a:fld>
            <a:endParaRPr lang="ru-M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049-E6C0-46D3-B81B-3294C36DB450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361627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475D-1AFF-45A0-8AE3-BE673B1B9C51}" type="datetimeFigureOut">
              <a:rPr lang="ru-MD" smtClean="0"/>
              <a:t>22.02.2022</a:t>
            </a:fld>
            <a:endParaRPr lang="ru-M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049-E6C0-46D3-B81B-3294C36DB450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206447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475D-1AFF-45A0-8AE3-BE673B1B9C51}" type="datetimeFigureOut">
              <a:rPr lang="ru-MD" smtClean="0"/>
              <a:t>22.02.2022</a:t>
            </a:fld>
            <a:endParaRPr lang="ru-M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049-E6C0-46D3-B81B-3294C36DB450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84328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475D-1AFF-45A0-8AE3-BE673B1B9C51}" type="datetimeFigureOut">
              <a:rPr lang="ru-MD" smtClean="0"/>
              <a:t>22.02.2022</a:t>
            </a:fld>
            <a:endParaRPr lang="ru-M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C049-E6C0-46D3-B81B-3294C36DB450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35721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2475D-1AFF-45A0-8AE3-BE673B1B9C51}" type="datetimeFigureOut">
              <a:rPr lang="ru-MD" smtClean="0"/>
              <a:t>22.02.2022</a:t>
            </a:fld>
            <a:endParaRPr lang="ru-M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M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6C049-E6C0-46D3-B81B-3294C36DB450}" type="slidenum">
              <a:rPr lang="ru-MD" smtClean="0"/>
              <a:t>‹#›</a:t>
            </a:fld>
            <a:endParaRPr lang="ru-MD"/>
          </a:p>
        </p:txBody>
      </p:sp>
    </p:spTree>
    <p:extLst>
      <p:ext uri="{BB962C8B-B14F-4D97-AF65-F5344CB8AC3E}">
        <p14:creationId xmlns:p14="http://schemas.microsoft.com/office/powerpoint/2010/main" val="1942495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o.wikipedia.org/wiki/%C3%8Entreprinder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12AF4F4-E20B-4780-A245-968341A9C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085" y="1798224"/>
            <a:ext cx="8791575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ro-MD" sz="7200" b="1" dirty="0">
                <a:solidFill>
                  <a:schemeClr val="bg1"/>
                </a:solidFill>
              </a:rPr>
              <a:t>Sloganul</a:t>
            </a:r>
            <a:br>
              <a:rPr lang="ro-MD" sz="7200" b="1" dirty="0">
                <a:solidFill>
                  <a:schemeClr val="bg1"/>
                </a:solidFill>
              </a:rPr>
            </a:br>
            <a:br>
              <a:rPr lang="ro-MD" sz="7200" b="1" dirty="0">
                <a:solidFill>
                  <a:schemeClr val="bg1"/>
                </a:solidFill>
              </a:rPr>
            </a:br>
            <a:r>
              <a:rPr lang="ro-MD" sz="7200" b="1" dirty="0">
                <a:solidFill>
                  <a:schemeClr val="bg1"/>
                </a:solidFill>
              </a:rPr>
              <a:t>Logo-</a:t>
            </a:r>
            <a:r>
              <a:rPr lang="ro-MD" sz="7200" b="1" dirty="0" err="1">
                <a:solidFill>
                  <a:schemeClr val="bg1"/>
                </a:solidFill>
              </a:rPr>
              <a:t>ul</a:t>
            </a:r>
            <a:endParaRPr lang="ru-MD" sz="7200" dirty="0">
              <a:solidFill>
                <a:schemeClr val="bg1"/>
              </a:solidFill>
            </a:endParaRP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C9A1C3E7-D235-441F-A8C2-0EC7C95204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MD" dirty="0"/>
          </a:p>
        </p:txBody>
      </p:sp>
    </p:spTree>
    <p:extLst>
      <p:ext uri="{BB962C8B-B14F-4D97-AF65-F5344CB8AC3E}">
        <p14:creationId xmlns:p14="http://schemas.microsoft.com/office/powerpoint/2010/main" val="3165316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B3E8631-F348-4771-99FD-C6E50457B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MD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E3A3FB67-C7BF-4040-9B7A-1D0B09A9ED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45" y="2253659"/>
            <a:ext cx="9023683" cy="2243103"/>
          </a:xfrm>
        </p:spPr>
      </p:pic>
    </p:spTree>
    <p:extLst>
      <p:ext uri="{BB962C8B-B14F-4D97-AF65-F5344CB8AC3E}">
        <p14:creationId xmlns:p14="http://schemas.microsoft.com/office/powerpoint/2010/main" val="686146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A0F4896-3603-4577-9776-C949E831B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MD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8217A87D-2E61-4F72-BFFC-BF0F8C0D9C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125" y="1626636"/>
            <a:ext cx="8702574" cy="4480108"/>
          </a:xfrm>
        </p:spPr>
      </p:pic>
    </p:spTree>
    <p:extLst>
      <p:ext uri="{BB962C8B-B14F-4D97-AF65-F5344CB8AC3E}">
        <p14:creationId xmlns:p14="http://schemas.microsoft.com/office/powerpoint/2010/main" val="1824451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945358E-224C-4ADE-AC38-8F531F71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MD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6064AA24-534C-414C-A679-BA620BB966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56" y="2544418"/>
            <a:ext cx="10897358" cy="2412482"/>
          </a:xfrm>
        </p:spPr>
      </p:pic>
    </p:spTree>
    <p:extLst>
      <p:ext uri="{BB962C8B-B14F-4D97-AF65-F5344CB8AC3E}">
        <p14:creationId xmlns:p14="http://schemas.microsoft.com/office/powerpoint/2010/main" val="3181598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55CBF1A-7011-4148-BC14-06EBFC86D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MD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51360658-902E-469C-8659-8391F14638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226" y="2464904"/>
            <a:ext cx="9401548" cy="2734261"/>
          </a:xfrm>
        </p:spPr>
      </p:pic>
    </p:spTree>
    <p:extLst>
      <p:ext uri="{BB962C8B-B14F-4D97-AF65-F5344CB8AC3E}">
        <p14:creationId xmlns:p14="http://schemas.microsoft.com/office/powerpoint/2010/main" val="3296146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EF5A648-A4E7-4776-A71D-480245D32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MD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19A4A0B5-3ED1-450B-A49D-52F83E5608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1941823"/>
            <a:ext cx="9667874" cy="4028281"/>
          </a:xfrm>
        </p:spPr>
      </p:pic>
    </p:spTree>
    <p:extLst>
      <p:ext uri="{BB962C8B-B14F-4D97-AF65-F5344CB8AC3E}">
        <p14:creationId xmlns:p14="http://schemas.microsoft.com/office/powerpoint/2010/main" val="973714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6A430EC-2CD6-4C74-9105-DC53681B4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MD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AF3910DF-2805-495E-A128-793E4EC5BF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333" y="752363"/>
            <a:ext cx="9355334" cy="5353274"/>
          </a:xfrm>
        </p:spPr>
      </p:pic>
    </p:spTree>
    <p:extLst>
      <p:ext uri="{BB962C8B-B14F-4D97-AF65-F5344CB8AC3E}">
        <p14:creationId xmlns:p14="http://schemas.microsoft.com/office/powerpoint/2010/main" val="3284810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95907F2-8880-45D4-904E-A9822DBA4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MD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FF1B24BC-140D-463F-BFA2-D5886037F9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2563226"/>
            <a:ext cx="10249606" cy="2035279"/>
          </a:xfrm>
        </p:spPr>
      </p:pic>
    </p:spTree>
    <p:extLst>
      <p:ext uri="{BB962C8B-B14F-4D97-AF65-F5344CB8AC3E}">
        <p14:creationId xmlns:p14="http://schemas.microsoft.com/office/powerpoint/2010/main" val="17352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13D1E53-5B64-4EA4-BB92-EAF533C19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05FA75D-65F2-43F2-B7C2-874BCC183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MD"/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id="{D6F6CB8C-8915-447C-958D-BEA75EC1C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956" y="842658"/>
            <a:ext cx="10370910" cy="517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002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D86F7CB-28DD-4C9A-85E1-471FCA4D1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MD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4F7085F9-F762-4DF9-8F16-C15DD79925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988160"/>
            <a:ext cx="9717877" cy="4881679"/>
          </a:xfrm>
        </p:spPr>
      </p:pic>
    </p:spTree>
    <p:extLst>
      <p:ext uri="{BB962C8B-B14F-4D97-AF65-F5344CB8AC3E}">
        <p14:creationId xmlns:p14="http://schemas.microsoft.com/office/powerpoint/2010/main" val="372834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6E2293F-EF03-4553-AB89-2B41E70E9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MD" b="1" dirty="0"/>
              <a:t>Sloganul</a:t>
            </a:r>
            <a:br>
              <a:rPr lang="ro-MD" dirty="0"/>
            </a:br>
            <a:endParaRPr lang="ru-MD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FC1C28B-CB64-4FAA-A7C9-76160CE88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1152939"/>
            <a:ext cx="11264348" cy="54996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FR" b="0" i="0" dirty="0" err="1">
                <a:effectLst/>
                <a:latin typeface="Georgia" panose="02040502050405020303" pitchFamily="18" charset="0"/>
              </a:rPr>
              <a:t>Sloganul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este un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cuvânt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sau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un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grup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de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cuvinte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, o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expresie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sau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o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propoziţie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care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creează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imaginea</a:t>
            </a:r>
            <a:r>
              <a:rPr lang="fr-FR" b="0" i="0" dirty="0">
                <a:effectLst/>
                <a:latin typeface="Georgia" panose="02040502050405020303" pitchFamily="18" charset="0"/>
              </a:rPr>
              <a:t>/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personalitatea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unei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firme,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unei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organizaţii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,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sau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a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unui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grup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de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persoane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.</a:t>
            </a:r>
            <a:br>
              <a:rPr lang="fr-FR" dirty="0"/>
            </a:br>
            <a:r>
              <a:rPr lang="fr-FR" b="0" i="0" dirty="0" err="1">
                <a:effectLst/>
                <a:latin typeface="Georgia" panose="02040502050405020303" pitchFamily="18" charset="0"/>
              </a:rPr>
              <a:t>Sloganul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unui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produs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este,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din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punct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de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vedere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etimologic</a:t>
            </a:r>
            <a:r>
              <a:rPr lang="fr-FR" b="0" i="0" dirty="0">
                <a:effectLst/>
                <a:latin typeface="Georgia" panose="02040502050405020303" pitchFamily="18" charset="0"/>
              </a:rPr>
              <a:t>,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echivalentul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vechiului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strigăt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de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luptă</a:t>
            </a:r>
            <a:r>
              <a:rPr lang="fr-FR" b="0" i="0" dirty="0">
                <a:effectLst/>
                <a:latin typeface="Georgia" panose="02040502050405020303" pitchFamily="18" charset="0"/>
              </a:rPr>
              <a:t>(slogan -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în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celtă</a:t>
            </a:r>
            <a:r>
              <a:rPr lang="fr-FR" b="0" i="0" dirty="0">
                <a:effectLst/>
                <a:latin typeface="Georgia" panose="02040502050405020303" pitchFamily="18" charset="0"/>
              </a:rPr>
              <a:t>,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strigăt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de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luptă</a:t>
            </a:r>
            <a:r>
              <a:rPr lang="fr-FR" b="0" i="0" dirty="0">
                <a:effectLst/>
                <a:latin typeface="Georgia" panose="02040502050405020303" pitchFamily="18" charset="0"/>
              </a:rPr>
              <a:t>). </a:t>
            </a:r>
            <a:endParaRPr lang="ro-MD" b="0" i="0" dirty="0">
              <a:effectLst/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fr-FR" b="0" i="0" dirty="0" err="1">
                <a:effectLst/>
                <a:latin typeface="Georgia" panose="02040502050405020303" pitchFamily="18" charset="0"/>
              </a:rPr>
              <a:t>Scopul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lui este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tot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intimidarea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adversarului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,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adică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a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competiţiei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.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După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toate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legile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marketingului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,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sloganul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trebuie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fixeze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imaginea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produsului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în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mintea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consumatorului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şi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effectLst/>
                <a:latin typeface="Georgia" panose="02040502050405020303" pitchFamily="18" charset="0"/>
              </a:rPr>
              <a:t>-i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dea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indentitate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în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raport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cu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cele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ale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competiţiei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.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Regula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unei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sonorităţi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puternice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primează</a:t>
            </a:r>
            <a:r>
              <a:rPr lang="fr-FR" b="0" i="0" dirty="0">
                <a:effectLst/>
                <a:latin typeface="Georgia" panose="02040502050405020303" pitchFamily="18" charset="0"/>
              </a:rPr>
              <a:t>.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Sloganul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trebuie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fie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cât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mai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expresiv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şi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eufonic</a:t>
            </a:r>
            <a:r>
              <a:rPr lang="fr-FR" b="0" i="0" dirty="0">
                <a:effectLst/>
                <a:latin typeface="Georgia" panose="02040502050405020303" pitchFamily="18" charset="0"/>
              </a:rPr>
              <a:t>.</a:t>
            </a:r>
            <a:endParaRPr lang="ru-MD" dirty="0"/>
          </a:p>
        </p:txBody>
      </p:sp>
    </p:spTree>
    <p:extLst>
      <p:ext uri="{BB962C8B-B14F-4D97-AF65-F5344CB8AC3E}">
        <p14:creationId xmlns:p14="http://schemas.microsoft.com/office/powerpoint/2010/main" val="3123705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45C1316-E8B0-409E-B002-83B3127FC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MD" b="1" dirty="0"/>
              <a:t>Sloganul</a:t>
            </a:r>
            <a:endParaRPr lang="ru-MD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D849835-0CB1-4CBE-9161-40536FA33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b="0" i="0" dirty="0" err="1">
                <a:effectLst/>
                <a:latin typeface="Georgia" panose="02040502050405020303" pitchFamily="18" charset="0"/>
              </a:rPr>
              <a:t>Sloganul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nu este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doar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o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formă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textuală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sau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orală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de a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atrage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atentia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publicului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ci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poate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fi la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fel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de bine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şi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vizuală</a:t>
            </a:r>
            <a:r>
              <a:rPr lang="fr-FR" b="0" i="0" dirty="0">
                <a:effectLst/>
                <a:latin typeface="Georgia" panose="02040502050405020303" pitchFamily="18" charset="0"/>
              </a:rPr>
              <a:t>. El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însoţeşte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marca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şi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logo-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ul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firmei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turistice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şi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este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elementul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publicitar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cel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mai des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reţinut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de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către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turişti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care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îl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pot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reproduce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fără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efort</a:t>
            </a:r>
            <a:r>
              <a:rPr lang="fr-FR" b="0" i="0" dirty="0">
                <a:effectLst/>
                <a:latin typeface="Georgia" panose="02040502050405020303" pitchFamily="18" charset="0"/>
              </a:rPr>
              <a:t>,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graţie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oralităţii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lui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deosebite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şi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capacităţii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sale de a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comunica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mai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mult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decât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cuvinte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. </a:t>
            </a:r>
            <a:endParaRPr lang="ro-MD" b="0" i="0" dirty="0">
              <a:effectLst/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fr-FR" b="0" i="0" dirty="0">
                <a:effectLst/>
                <a:latin typeface="Georgia" panose="02040502050405020303" pitchFamily="18" charset="0"/>
              </a:rPr>
              <a:t>El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penetrează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indiferenţa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generală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a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unor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persoane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suprasaturate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de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mesaje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promoţionale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şi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,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pe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termen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lung</a:t>
            </a:r>
            <a:r>
              <a:rPr lang="fr-FR" b="0" i="0" dirty="0">
                <a:effectLst/>
                <a:latin typeface="Georgia" panose="02040502050405020303" pitchFamily="18" charset="0"/>
              </a:rPr>
              <a:t>,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poate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acţiona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aidoma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unui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cal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troian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în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subconştinetul</a:t>
            </a:r>
            <a:r>
              <a:rPr lang="fr-FR" b="0" i="0" dirty="0"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effectLst/>
                <a:latin typeface="Georgia" panose="02040502050405020303" pitchFamily="18" charset="0"/>
              </a:rPr>
              <a:t>consumatorului</a:t>
            </a:r>
            <a:r>
              <a:rPr lang="fr-FR" b="0" i="0" dirty="0">
                <a:effectLst/>
                <a:latin typeface="Georgia" panose="02040502050405020303" pitchFamily="18" charset="0"/>
              </a:rPr>
              <a:t>.</a:t>
            </a:r>
            <a:endParaRPr lang="ru-MD" dirty="0"/>
          </a:p>
        </p:txBody>
      </p:sp>
    </p:spTree>
    <p:extLst>
      <p:ext uri="{BB962C8B-B14F-4D97-AF65-F5344CB8AC3E}">
        <p14:creationId xmlns:p14="http://schemas.microsoft.com/office/powerpoint/2010/main" val="320371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8B89EAF-4B2E-4C82-B86F-E99711A5E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Funcţiile</a:t>
            </a:r>
            <a:r>
              <a:rPr lang="fr-FR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sloganului</a:t>
            </a:r>
            <a:endParaRPr lang="ru-MD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5FB6026-CD29-4DC2-B3BE-CCA86A821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0" i="1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Funcţiile</a:t>
            </a:r>
            <a:r>
              <a:rPr lang="fr-FR" b="0" i="1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1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sloganului</a:t>
            </a:r>
            <a:r>
              <a:rPr lang="fr-FR" b="0" i="1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1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sunt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: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-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atragă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atenţia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destinatarului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;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-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să-l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frapeze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făcându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-l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memoreze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ideea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;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-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evoce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mesajul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în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forma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concentrată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.</a:t>
            </a:r>
            <a:endParaRPr lang="ru-MD" dirty="0"/>
          </a:p>
        </p:txBody>
      </p:sp>
    </p:spTree>
    <p:extLst>
      <p:ext uri="{BB962C8B-B14F-4D97-AF65-F5344CB8AC3E}">
        <p14:creationId xmlns:p14="http://schemas.microsoft.com/office/powerpoint/2010/main" val="1177660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7F63E78-08B2-46E5-884E-8529D8766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Condiţii</a:t>
            </a:r>
            <a:r>
              <a:rPr lang="fr-FR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pe</a:t>
            </a:r>
            <a:r>
              <a:rPr lang="fr-FR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care </a:t>
            </a:r>
            <a:r>
              <a:rPr lang="fr-FR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trebuie</a:t>
            </a:r>
            <a:r>
              <a:rPr lang="fr-FR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le </a:t>
            </a:r>
            <a:r>
              <a:rPr lang="fr-FR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îndeplinească</a:t>
            </a:r>
            <a:r>
              <a:rPr lang="fr-FR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sloganul</a:t>
            </a:r>
            <a:endParaRPr lang="ru-MD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5E5A03C-88C1-428B-B83E-9ABC6DB2F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1.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fie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memorabil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;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evoce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numele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de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marcă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al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produsului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(al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firmei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, al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destinaţiei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turistice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);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3.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includă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un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beneficiu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cheie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al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acestuia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;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4.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diferenţieze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numele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de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marcă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;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5.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inducă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atitudini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pozitive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cu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privire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la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marcă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;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6.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reflecte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personalitatea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mărcii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;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7.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fie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strategic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;</a:t>
            </a:r>
            <a:endParaRPr lang="ru-MD" dirty="0"/>
          </a:p>
        </p:txBody>
      </p:sp>
    </p:spTree>
    <p:extLst>
      <p:ext uri="{BB962C8B-B14F-4D97-AF65-F5344CB8AC3E}">
        <p14:creationId xmlns:p14="http://schemas.microsoft.com/office/powerpoint/2010/main" val="1580367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7F63E78-08B2-46E5-884E-8529D8766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Condiţii</a:t>
            </a:r>
            <a:r>
              <a:rPr lang="fr-FR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pe</a:t>
            </a:r>
            <a:r>
              <a:rPr lang="fr-FR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care </a:t>
            </a:r>
            <a:r>
              <a:rPr lang="fr-FR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trebuie</a:t>
            </a:r>
            <a:r>
              <a:rPr lang="fr-FR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le </a:t>
            </a:r>
            <a:r>
              <a:rPr lang="fr-FR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îndeplinească</a:t>
            </a:r>
            <a:r>
              <a:rPr lang="fr-FR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1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sloganul</a:t>
            </a:r>
            <a:endParaRPr lang="ru-MD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5E5A03C-88C1-428B-B83E-9ABC6DB2F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8.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poată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fi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folosit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în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forme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variate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în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campania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publicitară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;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9.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fie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competititiv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;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10.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fie original;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11.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fie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simplu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;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12.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fie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plăcut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;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13.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fie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credibil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;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14.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fie de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ajutor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în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comanda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produsului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.</a:t>
            </a:r>
            <a:endParaRPr lang="ru-MD" dirty="0"/>
          </a:p>
        </p:txBody>
      </p:sp>
    </p:spTree>
    <p:extLst>
      <p:ext uri="{BB962C8B-B14F-4D97-AF65-F5344CB8AC3E}">
        <p14:creationId xmlns:p14="http://schemas.microsoft.com/office/powerpoint/2010/main" val="1153614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06559EB-B4EB-4BB3-9D64-FD6B768F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MD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1838FF4-CD50-4B34-AB81-F445F45D6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298713"/>
            <a:ext cx="9905999" cy="4492488"/>
          </a:xfrm>
        </p:spPr>
        <p:txBody>
          <a:bodyPr>
            <a:normAutofit/>
          </a:bodyPr>
          <a:lstStyle/>
          <a:p>
            <a:r>
              <a:rPr lang="fr-FR" b="0" i="1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În</a:t>
            </a:r>
            <a:r>
              <a:rPr lang="fr-FR" b="0" i="1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1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acelaşi</a:t>
            </a:r>
            <a:r>
              <a:rPr lang="fr-FR" b="0" i="1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1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timp</a:t>
            </a:r>
            <a:r>
              <a:rPr lang="fr-FR" b="0" i="1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el nu </a:t>
            </a:r>
            <a:r>
              <a:rPr lang="fr-FR" b="0" i="1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trebuie</a:t>
            </a:r>
            <a:r>
              <a:rPr lang="fr-FR" b="0" i="1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1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1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fie: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1.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În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legătură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cu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alte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produse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şi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mărci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;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2.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fie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tocit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uzat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prea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mult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folosit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sau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generic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;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3.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fie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pretenţios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elitist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;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4.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fie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negativ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;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5.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ia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în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derâdere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numele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companiei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;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6.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îi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facă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pe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oameni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spună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: „Si ce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dacă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?”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Sau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„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Chiar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?”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7.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nu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aibă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nici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un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înţeles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;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8.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Să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fie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complicat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sau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grosolan</a:t>
            </a:r>
            <a:r>
              <a:rPr lang="fr-FR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.</a:t>
            </a:r>
            <a:endParaRPr lang="ru-MD" dirty="0"/>
          </a:p>
        </p:txBody>
      </p:sp>
    </p:spTree>
    <p:extLst>
      <p:ext uri="{BB962C8B-B14F-4D97-AF65-F5344CB8AC3E}">
        <p14:creationId xmlns:p14="http://schemas.microsoft.com/office/powerpoint/2010/main" val="1757739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9BEF1E3-F0F1-44AB-97F0-5BF797BF8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MD" b="1" dirty="0">
                <a:solidFill>
                  <a:schemeClr val="bg1"/>
                </a:solidFill>
              </a:rPr>
              <a:t>LOGO-UL</a:t>
            </a:r>
            <a:endParaRPr lang="ru-MD" b="1" dirty="0">
              <a:solidFill>
                <a:schemeClr val="bg1"/>
              </a:solidFill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F2BD4DD-C485-4F89-B6A0-5C334FD47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ro-M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ste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un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element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grafic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folosit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pentru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identificarea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unei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firme, a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unui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produs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unei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organizații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unui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eveniment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etc.</a:t>
            </a:r>
          </a:p>
          <a:p>
            <a:pPr algn="l"/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Logoul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poate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fi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compus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din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una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sau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mai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multe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litere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o imagine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sau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combinație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acestor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elemente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Un logo al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unei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Întreprindere"/>
              </a:rPr>
              <a:t>întreprinderi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trebuie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să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fie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usor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recunoscut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și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să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identifice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cu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caracteristică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pentru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întreaga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întreprindere</a:t>
            </a:r>
            <a:r>
              <a:rPr lang="fr-F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ru-MD" dirty="0"/>
          </a:p>
        </p:txBody>
      </p:sp>
    </p:spTree>
    <p:extLst>
      <p:ext uri="{BB962C8B-B14F-4D97-AF65-F5344CB8AC3E}">
        <p14:creationId xmlns:p14="http://schemas.microsoft.com/office/powerpoint/2010/main" val="3643716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3E3BC13-81DD-4E3F-9C7A-78201BF7D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MD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5933654B-9A73-475A-8453-89600555B8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640" y="1802295"/>
            <a:ext cx="9696719" cy="3780977"/>
          </a:xfrm>
        </p:spPr>
      </p:pic>
    </p:spTree>
    <p:extLst>
      <p:ext uri="{BB962C8B-B14F-4D97-AF65-F5344CB8AC3E}">
        <p14:creationId xmlns:p14="http://schemas.microsoft.com/office/powerpoint/2010/main" val="1863846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66</TotalTime>
  <Words>554</Words>
  <Application>Microsoft Office PowerPoint</Application>
  <PresentationFormat>Ecran lat</PresentationFormat>
  <Paragraphs>17</Paragraphs>
  <Slides>18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18</vt:i4>
      </vt:variant>
    </vt:vector>
  </HeadingPairs>
  <TitlesOfParts>
    <vt:vector size="22" baseType="lpstr">
      <vt:lpstr>Arial</vt:lpstr>
      <vt:lpstr>Georgia</vt:lpstr>
      <vt:lpstr>Tw Cen MT</vt:lpstr>
      <vt:lpstr>Circuit</vt:lpstr>
      <vt:lpstr>Sloganul  Logo-ul</vt:lpstr>
      <vt:lpstr>Sloganul </vt:lpstr>
      <vt:lpstr>Sloganul</vt:lpstr>
      <vt:lpstr>Funcţiile sloganului</vt:lpstr>
      <vt:lpstr>Condiţii pe care trebuie să le îndeplinească sloganul</vt:lpstr>
      <vt:lpstr>Condiţii pe care trebuie să le îndeplinească sloganul</vt:lpstr>
      <vt:lpstr>Prezentare PowerPoint</vt:lpstr>
      <vt:lpstr>LOGO-UL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Dalina</dc:creator>
  <cp:lastModifiedBy>Dalina</cp:lastModifiedBy>
  <cp:revision>15</cp:revision>
  <dcterms:created xsi:type="dcterms:W3CDTF">2022-02-22T09:08:35Z</dcterms:created>
  <dcterms:modified xsi:type="dcterms:W3CDTF">2022-02-22T10:15:04Z</dcterms:modified>
</cp:coreProperties>
</file>