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EC"/>
    <a:srgbClr val="FF33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4/12/2022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B80C674-7DFC-42FE-B9CD-82963CDB1557}" type="datetimeFigureOut">
              <a:rPr lang="en-US" dirty="0"/>
              <a:t>4/12/2022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076456F-F47D-4F25-8053-2A695DA0CA7D}" type="datetimeFigureOut">
              <a:rPr lang="en-US" dirty="0"/>
              <a:t>4/12/2022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D6C7379-69CC-4837-9905-BEBA22830C8A}" type="datetimeFigureOut">
              <a:rPr lang="en-US" dirty="0"/>
              <a:t>4/12/2022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ru-RU"/>
              <a:t>Образец заголовка</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9EB8B7E-8AEE-4F10-BFEE-C999AD004D36}" type="datetimeFigureOut">
              <a:rPr lang="en-US" dirty="0"/>
              <a:t>4/12/2022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8668F3F9-58BC-440B-B37B-805B9055EF92}" type="datetimeFigureOut">
              <a:rPr lang="en-US" dirty="0"/>
              <a:t>4/12/2022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0D5A53AF-48EA-489D-8260-9DCAB666386A}" type="datetimeFigureOut">
              <a:rPr lang="en-US" dirty="0"/>
              <a:t>4/12/2022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4/12/2022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4/12/2022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4/12/2022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ru-RU"/>
              <a:t>Образец заголовка</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4/12/2022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4/12/2022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20000" y="2505075"/>
            <a:ext cx="5025216"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ru-RU"/>
              <a:t>Образец текста</a:t>
            </a:r>
          </a:p>
        </p:txBody>
      </p:sp>
      <p:sp>
        <p:nvSpPr>
          <p:cNvPr id="6" name="Content Placeholder 5"/>
          <p:cNvSpPr>
            <a:spLocks noGrp="1"/>
          </p:cNvSpPr>
          <p:nvPr>
            <p:ph sz="quarter" idx="4"/>
          </p:nvPr>
        </p:nvSpPr>
        <p:spPr>
          <a:xfrm>
            <a:off x="6319840" y="2505075"/>
            <a:ext cx="503554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4/12/2022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4/12/2022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4/12/2022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7D1BD23-6E54-4D9D-AD88-A2813C73CC25}" type="datetimeFigureOut">
              <a:rPr lang="en-US" dirty="0"/>
              <a:t>4/12/2022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471A834-4F3C-4AF9-9C74-05EC35A0F292}" type="datetimeFigureOut">
              <a:rPr lang="en-US" dirty="0"/>
              <a:t>4/12/2022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alpha val="9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4/12/2022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pvasile979@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96979" y="-6081"/>
            <a:ext cx="8976575" cy="2748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ru-RU" sz="4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PLAN DE AFACERI</a:t>
            </a:r>
            <a:endParaRPr kumimoji="0" lang="ro-RO" altLang="ru-RU" sz="40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ru-RU" sz="4000" b="1"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DENUMIREA FIRMEI: </a:t>
            </a:r>
            <a:r>
              <a:rPr kumimoji="0" lang="ro-MD" altLang="ru-RU" sz="4000" b="1" i="0" u="none" strike="noStrike" cap="none" normalizeH="0" baseline="0" dirty="0" err="1">
                <a:ln>
                  <a:noFill/>
                </a:ln>
                <a:solidFill>
                  <a:srgbClr val="FFFF00"/>
                </a:solidFill>
                <a:effectLst/>
                <a:latin typeface="Arial" panose="020B0604020202020204" pitchFamily="34" charset="0"/>
                <a:ea typeface="Calibri" panose="020F0502020204030204" pitchFamily="34" charset="0"/>
                <a:cs typeface="Arial" panose="020B0604020202020204" pitchFamily="34" charset="0"/>
              </a:rPr>
              <a:t>Scipici</a:t>
            </a:r>
            <a:r>
              <a:rPr lang="ro-MD" altLang="ru-RU" sz="4000" b="1" dirty="0">
                <a:solidFill>
                  <a:srgbClr val="FFFF00"/>
                </a:solidFill>
                <a:latin typeface="Arial" panose="020B0604020202020204" pitchFamily="34" charset="0"/>
                <a:ea typeface="Calibri" panose="020F0502020204030204" pitchFamily="34" charset="0"/>
                <a:cs typeface="Arial" panose="020B0604020202020204" pitchFamily="34" charset="0"/>
              </a:rPr>
              <a:t> SRL</a:t>
            </a:r>
            <a:endParaRPr kumimoji="0" lang="ru-RU" altLang="ru-RU" sz="40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ru-RU" altLang="ru-RU" sz="4000" b="0" i="0" u="none" strike="noStrike" cap="none" normalizeH="0" baseline="0" dirty="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824248" y="5022978"/>
            <a:ext cx="10444766" cy="173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lnSpc>
                <a:spcPct val="115000"/>
              </a:lnSpc>
              <a:spcAft>
                <a:spcPts val="1000"/>
              </a:spcAft>
            </a:pPr>
            <a:r>
              <a:rPr lang="en-US" sz="1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Administrator:Plămădeală</a:t>
            </a: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ro-MD"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Vasile</a:t>
            </a:r>
            <a:endParaRPr lang="ru-MD" sz="1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US" sz="1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Adresa</a:t>
            </a: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juridica:or.Criuleni</a:t>
            </a:r>
            <a:endParaRPr lang="ru-MD" sz="1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US" sz="1800" b="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Telefon</a:t>
            </a: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de contact: +37369191663</a:t>
            </a:r>
            <a:endParaRPr lang="ru-MD" sz="1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spcAft>
                <a:spcPts val="1000"/>
              </a:spcAft>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email:</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rPr>
              <a:t>pvasile979@gmail.com</a:t>
            </a:r>
            <a:endParaRPr lang="ru-MD"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Imagine 4" descr="Spălătoria auto nr. 3, MODEM, Buiucani | Reconscivil">
            <a:extLst>
              <a:ext uri="{FF2B5EF4-FFF2-40B4-BE49-F238E27FC236}">
                <a16:creationId xmlns:a16="http://schemas.microsoft.com/office/drawing/2014/main" id="{37832696-87D8-4834-A696-8340A46C798E}"/>
              </a:ext>
            </a:extLst>
          </p:cNvPr>
          <p:cNvPicPr/>
          <p:nvPr/>
        </p:nvPicPr>
        <p:blipFill rotWithShape="1">
          <a:blip r:embed="rId3">
            <a:extLst>
              <a:ext uri="{28A0092B-C50C-407E-A947-70E740481C1C}">
                <a14:useLocalDpi xmlns:a14="http://schemas.microsoft.com/office/drawing/2010/main" val="0"/>
              </a:ext>
            </a:extLst>
          </a:blip>
          <a:srcRect l="2353" t="25952" b="5953"/>
          <a:stretch/>
        </p:blipFill>
        <p:spPr bwMode="auto">
          <a:xfrm>
            <a:off x="3090448" y="2066925"/>
            <a:ext cx="5534025" cy="27241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7013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a:extLst>
              <a:ext uri="{28A0092B-C50C-407E-A947-70E740481C1C}">
                <a14:useLocalDpi xmlns:a14="http://schemas.microsoft.com/office/drawing/2010/main" val="0"/>
              </a:ext>
            </a:extLst>
          </a:blip>
          <a:srcRect l="22919" t="32765" r="22024" b="13033"/>
          <a:stretch/>
        </p:blipFill>
        <p:spPr>
          <a:xfrm>
            <a:off x="1094701" y="875763"/>
            <a:ext cx="9796056" cy="5422005"/>
          </a:xfrm>
          <a:prstGeom prst="rect">
            <a:avLst/>
          </a:prstGeom>
        </p:spPr>
      </p:pic>
    </p:spTree>
    <p:extLst>
      <p:ext uri="{BB962C8B-B14F-4D97-AF65-F5344CB8AC3E}">
        <p14:creationId xmlns:p14="http://schemas.microsoft.com/office/powerpoint/2010/main" val="699508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0862" y="230177"/>
            <a:ext cx="11041488" cy="1516825"/>
          </a:xfrm>
          <a:prstGeom prst="rect">
            <a:avLst/>
          </a:prstGeom>
        </p:spPr>
        <p:txBody>
          <a:bodyPr wrap="square">
            <a:spAutoFit/>
          </a:bodyPr>
          <a:lstStyle/>
          <a:p>
            <a:pPr algn="ctr">
              <a:lnSpc>
                <a:spcPct val="115000"/>
              </a:lnSpc>
              <a:spcAft>
                <a:spcPts val="1000"/>
              </a:spcAft>
            </a:pPr>
            <a:r>
              <a:rPr lang="ru-RU" sz="2200" b="1"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Necesar</a:t>
            </a:r>
            <a:r>
              <a:rPr lang="ru-RU" sz="22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ru-RU" sz="2200" b="1"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de</a:t>
            </a:r>
            <a:r>
              <a:rPr lang="ru-RU" sz="22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ru-RU" sz="2200" b="1"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surse</a:t>
            </a:r>
            <a:r>
              <a:rPr lang="ru-RU" sz="22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ru-RU" sz="2200" b="1"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de</a:t>
            </a:r>
            <a:r>
              <a:rPr lang="ru-RU" sz="22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ru-RU" sz="2200" b="1"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finanţare</a:t>
            </a:r>
            <a:r>
              <a:rPr lang="ru-RU" sz="2200" dirty="0">
                <a:solidFill>
                  <a:srgbClr val="FFFF00"/>
                </a:solidFill>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ru-RU" sz="2200" b="1" dirty="0" err="1">
                <a:latin typeface="Calibri" panose="020F0502020204030204" pitchFamily="34" charset="0"/>
                <a:ea typeface="Calibri" panose="020F0502020204030204" pitchFamily="34" charset="0"/>
                <a:cs typeface="Times New Roman" panose="02020603050405020304" pitchFamily="18" charset="0"/>
              </a:rPr>
              <a:t>Necesităţile</a:t>
            </a:r>
            <a:r>
              <a:rPr lang="ru-RU" sz="2200" b="1" dirty="0">
                <a:latin typeface="Calibri" panose="020F0502020204030204" pitchFamily="34" charset="0"/>
                <a:ea typeface="Calibri" panose="020F0502020204030204" pitchFamily="34" charset="0"/>
                <a:cs typeface="Times New Roman" panose="02020603050405020304" pitchFamily="18" charset="0"/>
              </a:rPr>
              <a:t> </a:t>
            </a:r>
            <a:r>
              <a:rPr lang="ru-RU" sz="2200" b="1" dirty="0" err="1">
                <a:latin typeface="Calibri" panose="020F0502020204030204" pitchFamily="34" charset="0"/>
                <a:ea typeface="Calibri" panose="020F0502020204030204" pitchFamily="34" charset="0"/>
                <a:cs typeface="Times New Roman" panose="02020603050405020304" pitchFamily="18" charset="0"/>
              </a:rPr>
              <a:t>financiare</a:t>
            </a:r>
            <a:r>
              <a:rPr lang="ru-RU" sz="2200" b="1" dirty="0">
                <a:latin typeface="Calibri" panose="020F0502020204030204" pitchFamily="34" charset="0"/>
                <a:ea typeface="Calibri" panose="020F0502020204030204" pitchFamily="34" charset="0"/>
                <a:cs typeface="Times New Roman" panose="02020603050405020304" pitchFamily="18" charset="0"/>
              </a:rPr>
              <a:t> </a:t>
            </a:r>
            <a:r>
              <a:rPr lang="ru-RU" sz="2200" b="1" dirty="0" err="1">
                <a:latin typeface="Calibri" panose="020F0502020204030204" pitchFamily="34" charset="0"/>
                <a:ea typeface="Calibri" panose="020F0502020204030204" pitchFamily="34" charset="0"/>
                <a:cs typeface="Times New Roman" panose="02020603050405020304" pitchFamily="18" charset="0"/>
              </a:rPr>
              <a:t>totale</a:t>
            </a:r>
            <a:r>
              <a:rPr lang="ru-RU" sz="2200" b="1" dirty="0">
                <a:latin typeface="Calibri" panose="020F0502020204030204" pitchFamily="34" charset="0"/>
                <a:ea typeface="Calibri" panose="020F0502020204030204" pitchFamily="34" charset="0"/>
                <a:cs typeface="Times New Roman" panose="02020603050405020304" pitchFamily="18" charset="0"/>
              </a:rPr>
              <a:t> </a:t>
            </a:r>
            <a:r>
              <a:rPr lang="ru-RU" sz="2200" b="1" dirty="0" err="1">
                <a:latin typeface="Calibri" panose="020F0502020204030204" pitchFamily="34" charset="0"/>
                <a:ea typeface="Calibri" panose="020F0502020204030204" pitchFamily="34" charset="0"/>
                <a:cs typeface="Times New Roman" panose="02020603050405020304" pitchFamily="18" charset="0"/>
              </a:rPr>
              <a:t>ale</a:t>
            </a:r>
            <a:r>
              <a:rPr lang="ru-RU" sz="2200" b="1" dirty="0">
                <a:latin typeface="Calibri" panose="020F0502020204030204" pitchFamily="34" charset="0"/>
                <a:ea typeface="Calibri" panose="020F0502020204030204" pitchFamily="34" charset="0"/>
                <a:cs typeface="Times New Roman" panose="02020603050405020304" pitchFamily="18" charset="0"/>
              </a:rPr>
              <a:t> </a:t>
            </a:r>
            <a:r>
              <a:rPr lang="ru-RU" sz="2200" b="1" dirty="0" err="1">
                <a:latin typeface="Calibri" panose="020F0502020204030204" pitchFamily="34" charset="0"/>
                <a:ea typeface="Calibri" panose="020F0502020204030204" pitchFamily="34" charset="0"/>
                <a:cs typeface="Times New Roman" panose="02020603050405020304" pitchFamily="18" charset="0"/>
              </a:rPr>
              <a:t>firmei</a:t>
            </a:r>
            <a:r>
              <a:rPr lang="ru-RU" sz="2200" b="1" dirty="0">
                <a:latin typeface="Calibri" panose="020F0502020204030204" pitchFamily="34" charset="0"/>
                <a:ea typeface="Calibri" panose="020F0502020204030204" pitchFamily="34" charset="0"/>
                <a:cs typeface="Times New Roman" panose="02020603050405020304" pitchFamily="18" charset="0"/>
              </a:rPr>
              <a:t> </a:t>
            </a:r>
            <a:r>
              <a:rPr lang="ru-RU" sz="2200" b="1" dirty="0" err="1">
                <a:latin typeface="Calibri" panose="020F0502020204030204" pitchFamily="34" charset="0"/>
                <a:ea typeface="Calibri" panose="020F0502020204030204" pitchFamily="34" charset="0"/>
                <a:cs typeface="Times New Roman" panose="02020603050405020304" pitchFamily="18" charset="0"/>
              </a:rPr>
              <a:t>sunt</a:t>
            </a:r>
            <a:r>
              <a:rPr lang="ru-RU" sz="2200" b="1" dirty="0">
                <a:latin typeface="Calibri" panose="020F0502020204030204" pitchFamily="34" charset="0"/>
                <a:ea typeface="Calibri" panose="020F0502020204030204" pitchFamily="34" charset="0"/>
                <a:cs typeface="Times New Roman" panose="02020603050405020304" pitchFamily="18" charset="0"/>
              </a:rPr>
              <a:t> </a:t>
            </a:r>
            <a:r>
              <a:rPr lang="ru-RU" sz="2200" b="1" dirty="0" err="1">
                <a:latin typeface="Calibri" panose="020F0502020204030204" pitchFamily="34" charset="0"/>
                <a:ea typeface="Calibri" panose="020F0502020204030204" pitchFamily="34" charset="0"/>
                <a:cs typeface="Times New Roman" panose="02020603050405020304" pitchFamily="18" charset="0"/>
              </a:rPr>
              <a:t>de</a:t>
            </a:r>
            <a:r>
              <a:rPr lang="ru-RU" sz="2200" b="1" dirty="0">
                <a:latin typeface="Calibri" panose="020F0502020204030204" pitchFamily="34" charset="0"/>
                <a:ea typeface="Calibri" panose="020F0502020204030204" pitchFamily="34" charset="0"/>
                <a:cs typeface="Times New Roman" panose="02020603050405020304" pitchFamily="18" charset="0"/>
              </a:rPr>
              <a:t> </a:t>
            </a:r>
            <a:r>
              <a:rPr lang="ru-RU" sz="2200" b="1" dirty="0" err="1">
                <a:latin typeface="Calibri" panose="020F0502020204030204" pitchFamily="34" charset="0"/>
                <a:ea typeface="Calibri" panose="020F0502020204030204" pitchFamily="34" charset="0"/>
                <a:cs typeface="Times New Roman" panose="02020603050405020304" pitchFamily="18" charset="0"/>
              </a:rPr>
              <a:t>aproximativ</a:t>
            </a:r>
            <a:r>
              <a:rPr lang="ru-RU" sz="2200" b="1" dirty="0">
                <a:latin typeface="Calibri" panose="020F0502020204030204" pitchFamily="34" charset="0"/>
                <a:ea typeface="Calibri" panose="020F0502020204030204" pitchFamily="34" charset="0"/>
                <a:cs typeface="Times New Roman" panose="02020603050405020304" pitchFamily="18" charset="0"/>
              </a:rPr>
              <a:t> 200000 </a:t>
            </a:r>
            <a:r>
              <a:rPr lang="ru-RU" sz="2200" b="1" dirty="0" err="1">
                <a:latin typeface="Calibri" panose="020F0502020204030204" pitchFamily="34" charset="0"/>
                <a:ea typeface="Calibri" panose="020F0502020204030204" pitchFamily="34" charset="0"/>
                <a:cs typeface="Times New Roman" panose="02020603050405020304" pitchFamily="18" charset="0"/>
              </a:rPr>
              <a:t>lei</a:t>
            </a:r>
            <a:r>
              <a:rPr lang="ru-RU" sz="2200" b="1" dirty="0">
                <a:latin typeface="Calibri" panose="020F0502020204030204" pitchFamily="34" charset="0"/>
                <a:ea typeface="Calibri" panose="020F0502020204030204" pitchFamily="34" charset="0"/>
                <a:cs typeface="Times New Roman" panose="02020603050405020304" pitchFamily="18" charset="0"/>
              </a:rPr>
              <a:t>, </a:t>
            </a:r>
            <a:r>
              <a:rPr lang="ru-RU" sz="2200" b="1" dirty="0" err="1">
                <a:latin typeface="Calibri" panose="020F0502020204030204" pitchFamily="34" charset="0"/>
                <a:ea typeface="Calibri" panose="020F0502020204030204" pitchFamily="34" charset="0"/>
                <a:cs typeface="Times New Roman" panose="02020603050405020304" pitchFamily="18" charset="0"/>
              </a:rPr>
              <a:t>din</a:t>
            </a:r>
            <a:r>
              <a:rPr lang="ru-RU" sz="2200" b="1" dirty="0">
                <a:latin typeface="Calibri" panose="020F0502020204030204" pitchFamily="34" charset="0"/>
                <a:ea typeface="Calibri" panose="020F0502020204030204" pitchFamily="34" charset="0"/>
                <a:cs typeface="Times New Roman" panose="02020603050405020304" pitchFamily="18" charset="0"/>
              </a:rPr>
              <a:t> </a:t>
            </a:r>
            <a:r>
              <a:rPr lang="ru-RU" sz="2200" b="1" dirty="0" err="1">
                <a:latin typeface="Calibri" panose="020F0502020204030204" pitchFamily="34" charset="0"/>
                <a:ea typeface="Calibri" panose="020F0502020204030204" pitchFamily="34" charset="0"/>
                <a:cs typeface="Times New Roman" panose="02020603050405020304" pitchFamily="18" charset="0"/>
              </a:rPr>
              <a:t>care</a:t>
            </a:r>
            <a:r>
              <a:rPr lang="ru-RU" sz="2200" b="1" dirty="0">
                <a:latin typeface="Calibri" panose="020F0502020204030204" pitchFamily="34" charset="0"/>
                <a:ea typeface="Calibri" panose="020F0502020204030204" pitchFamily="34" charset="0"/>
                <a:cs typeface="Times New Roman" panose="02020603050405020304" pitchFamily="18" charset="0"/>
              </a:rPr>
              <a:t>:</a:t>
            </a: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2200" b="1" dirty="0">
                <a:latin typeface="Calibri" panose="020F0502020204030204" pitchFamily="34" charset="0"/>
                <a:ea typeface="Calibri" panose="020F0502020204030204" pitchFamily="34" charset="0"/>
                <a:cs typeface="Times New Roman" panose="02020603050405020304" pitchFamily="18" charset="0"/>
              </a:rPr>
              <a:t> 19000 </a:t>
            </a:r>
            <a:r>
              <a:rPr lang="ru-RU" sz="2200" b="1" dirty="0" err="1">
                <a:latin typeface="Calibri" panose="020F0502020204030204" pitchFamily="34" charset="0"/>
                <a:ea typeface="Calibri" panose="020F0502020204030204" pitchFamily="34" charset="0"/>
                <a:cs typeface="Times New Roman" panose="02020603050405020304" pitchFamily="18" charset="0"/>
              </a:rPr>
              <a:t>lei</a:t>
            </a:r>
            <a:r>
              <a:rPr lang="ru-RU" sz="2200" b="1" dirty="0">
                <a:latin typeface="Calibri" panose="020F0502020204030204" pitchFamily="34" charset="0"/>
                <a:ea typeface="Calibri" panose="020F0502020204030204" pitchFamily="34" charset="0"/>
                <a:cs typeface="Times New Roman" panose="02020603050405020304" pitchFamily="18" charset="0"/>
              </a:rPr>
              <a:t>- </a:t>
            </a:r>
            <a:r>
              <a:rPr lang="ru-RU" sz="2200" b="1" dirty="0" err="1">
                <a:latin typeface="Calibri" panose="020F0502020204030204" pitchFamily="34" charset="0"/>
                <a:ea typeface="Calibri" panose="020F0502020204030204" pitchFamily="34" charset="0"/>
                <a:cs typeface="Times New Roman" panose="02020603050405020304" pitchFamily="18" charset="0"/>
              </a:rPr>
              <a:t>racordarea</a:t>
            </a:r>
            <a:r>
              <a:rPr lang="ru-RU" sz="2200" b="1" dirty="0">
                <a:latin typeface="Calibri" panose="020F0502020204030204" pitchFamily="34" charset="0"/>
                <a:ea typeface="Calibri" panose="020F0502020204030204" pitchFamily="34" charset="0"/>
                <a:cs typeface="Times New Roman" panose="02020603050405020304" pitchFamily="18" charset="0"/>
              </a:rPr>
              <a:t> </a:t>
            </a:r>
            <a:r>
              <a:rPr lang="ru-RU" sz="2200" b="1" dirty="0" err="1">
                <a:latin typeface="Calibri" panose="020F0502020204030204" pitchFamily="34" charset="0"/>
                <a:ea typeface="Calibri" panose="020F0502020204030204" pitchFamily="34" charset="0"/>
                <a:cs typeface="Times New Roman" panose="02020603050405020304" pitchFamily="18" charset="0"/>
              </a:rPr>
              <a:t>la</a:t>
            </a:r>
            <a:r>
              <a:rPr lang="ru-RU" sz="2200" b="1" dirty="0">
                <a:latin typeface="Calibri" panose="020F0502020204030204" pitchFamily="34" charset="0"/>
                <a:ea typeface="Calibri" panose="020F0502020204030204" pitchFamily="34" charset="0"/>
                <a:cs typeface="Times New Roman" panose="02020603050405020304" pitchFamily="18" charset="0"/>
              </a:rPr>
              <a:t> </a:t>
            </a:r>
            <a:r>
              <a:rPr lang="ru-RU" sz="2200" b="1" dirty="0" err="1">
                <a:latin typeface="Calibri" panose="020F0502020204030204" pitchFamily="34" charset="0"/>
                <a:ea typeface="Calibri" panose="020F0502020204030204" pitchFamily="34" charset="0"/>
                <a:cs typeface="Times New Roman" panose="02020603050405020304" pitchFamily="18" charset="0"/>
              </a:rPr>
              <a:t>utilităţi</a:t>
            </a:r>
            <a:r>
              <a:rPr lang="ru-RU" sz="2200" b="1" dirty="0">
                <a:latin typeface="Calibri" panose="020F0502020204030204" pitchFamily="34" charset="0"/>
                <a:ea typeface="Calibri" panose="020F0502020204030204" pitchFamily="34" charset="0"/>
                <a:cs typeface="Times New Roman" panose="02020603050405020304" pitchFamily="18" charset="0"/>
              </a:rPr>
              <a:t> </a:t>
            </a:r>
            <a:r>
              <a:rPr lang="ru-RU" sz="2200" b="1" dirty="0" err="1">
                <a:latin typeface="Calibri" panose="020F0502020204030204" pitchFamily="34" charset="0"/>
                <a:ea typeface="Calibri" panose="020F0502020204030204" pitchFamily="34" charset="0"/>
                <a:cs typeface="Times New Roman" panose="02020603050405020304" pitchFamily="18" charset="0"/>
              </a:rPr>
              <a:t>și</a:t>
            </a:r>
            <a:r>
              <a:rPr lang="ru-RU" sz="2200" b="1" dirty="0">
                <a:latin typeface="Calibri" panose="020F0502020204030204" pitchFamily="34" charset="0"/>
                <a:ea typeface="Calibri" panose="020F0502020204030204" pitchFamily="34" charset="0"/>
                <a:cs typeface="Times New Roman" panose="02020603050405020304" pitchFamily="18" charset="0"/>
              </a:rPr>
              <a:t> </a:t>
            </a:r>
            <a:r>
              <a:rPr lang="ru-RU" sz="2200" b="1" dirty="0" err="1">
                <a:latin typeface="Calibri" panose="020F0502020204030204" pitchFamily="34" charset="0"/>
                <a:ea typeface="Calibri" panose="020F0502020204030204" pitchFamily="34" charset="0"/>
                <a:cs typeface="Times New Roman" panose="02020603050405020304" pitchFamily="18" charset="0"/>
              </a:rPr>
              <a:t>izolarea</a:t>
            </a:r>
            <a:r>
              <a:rPr lang="ru-RU" sz="2200" b="1" dirty="0">
                <a:latin typeface="Calibri" panose="020F0502020204030204" pitchFamily="34" charset="0"/>
                <a:ea typeface="Calibri" panose="020F0502020204030204" pitchFamily="34" charset="0"/>
                <a:cs typeface="Times New Roman" panose="02020603050405020304" pitchFamily="18" charset="0"/>
              </a:rPr>
              <a:t> </a:t>
            </a:r>
            <a:r>
              <a:rPr lang="ru-RU" sz="2200" b="1" dirty="0" err="1">
                <a:latin typeface="Calibri" panose="020F0502020204030204" pitchFamily="34" charset="0"/>
                <a:ea typeface="Calibri" panose="020F0502020204030204" pitchFamily="34" charset="0"/>
                <a:cs typeface="Times New Roman" panose="02020603050405020304" pitchFamily="18" charset="0"/>
              </a:rPr>
              <a:t>peretilor</a:t>
            </a:r>
            <a:r>
              <a:rPr lang="ru-RU" sz="2200" b="1" dirty="0">
                <a:latin typeface="Calibri" panose="020F0502020204030204" pitchFamily="34" charset="0"/>
                <a:ea typeface="Calibri" panose="020F0502020204030204" pitchFamily="34" charset="0"/>
                <a:cs typeface="Times New Roman" panose="02020603050405020304" pitchFamily="18" charset="0"/>
              </a:rPr>
              <a:t>, </a:t>
            </a:r>
            <a:r>
              <a:rPr lang="ru-RU" sz="2200" b="1" dirty="0" err="1">
                <a:latin typeface="Calibri" panose="020F0502020204030204" pitchFamily="34" charset="0"/>
                <a:ea typeface="Calibri" panose="020F0502020204030204" pitchFamily="34" charset="0"/>
                <a:cs typeface="Times New Roman" panose="02020603050405020304" pitchFamily="18" charset="0"/>
              </a:rPr>
              <a:t>pregătirea</a:t>
            </a:r>
            <a:r>
              <a:rPr lang="ru-RU" sz="2200" b="1" dirty="0">
                <a:latin typeface="Calibri" panose="020F0502020204030204" pitchFamily="34" charset="0"/>
                <a:ea typeface="Calibri" panose="020F0502020204030204" pitchFamily="34" charset="0"/>
                <a:cs typeface="Times New Roman" panose="02020603050405020304" pitchFamily="18" charset="0"/>
              </a:rPr>
              <a:t> </a:t>
            </a:r>
            <a:r>
              <a:rPr lang="ru-RU" sz="2200" b="1" dirty="0" err="1">
                <a:latin typeface="Calibri" panose="020F0502020204030204" pitchFamily="34" charset="0"/>
                <a:ea typeface="Calibri" panose="020F0502020204030204" pitchFamily="34" charset="0"/>
                <a:cs typeface="Times New Roman" panose="02020603050405020304" pitchFamily="18" charset="0"/>
              </a:rPr>
              <a:t>spaţiului</a:t>
            </a:r>
            <a:r>
              <a:rPr lang="ru-RU" sz="2200" b="1" dirty="0">
                <a:latin typeface="Calibri" panose="020F0502020204030204" pitchFamily="34" charset="0"/>
                <a:ea typeface="Calibri" panose="020F0502020204030204" pitchFamily="34" charset="0"/>
                <a:cs typeface="Times New Roman" panose="02020603050405020304" pitchFamily="18" charset="0"/>
              </a:rPr>
              <a:t> </a:t>
            </a:r>
            <a:r>
              <a:rPr lang="ru-RU" sz="2200" b="1" dirty="0" err="1">
                <a:latin typeface="Calibri" panose="020F0502020204030204" pitchFamily="34" charset="0"/>
                <a:ea typeface="Calibri" panose="020F0502020204030204" pitchFamily="34" charset="0"/>
                <a:cs typeface="Times New Roman" panose="02020603050405020304" pitchFamily="18" charset="0"/>
              </a:rPr>
              <a:t>pentru</a:t>
            </a:r>
            <a:r>
              <a:rPr lang="ru-RU" sz="2200" b="1" dirty="0">
                <a:latin typeface="Calibri" panose="020F0502020204030204" pitchFamily="34" charset="0"/>
                <a:ea typeface="Calibri" panose="020F0502020204030204" pitchFamily="34" charset="0"/>
                <a:cs typeface="Times New Roman" panose="02020603050405020304" pitchFamily="18" charset="0"/>
              </a:rPr>
              <a:t> </a:t>
            </a:r>
            <a:r>
              <a:rPr lang="ru-RU" sz="2200" b="1" dirty="0" err="1">
                <a:latin typeface="Calibri" panose="020F0502020204030204" pitchFamily="34" charset="0"/>
                <a:ea typeface="Calibri" panose="020F0502020204030204" pitchFamily="34" charset="0"/>
                <a:cs typeface="Times New Roman" panose="02020603050405020304" pitchFamily="18" charset="0"/>
              </a:rPr>
              <a:t>activitate</a:t>
            </a:r>
            <a:r>
              <a:rPr lang="ru-RU" sz="2200" b="1" dirty="0">
                <a:latin typeface="Calibri" panose="020F0502020204030204" pitchFamily="34" charset="0"/>
                <a:ea typeface="Calibri" panose="020F0502020204030204" pitchFamily="34" charset="0"/>
                <a:cs typeface="Times New Roman" panose="02020603050405020304" pitchFamily="18" charset="0"/>
              </a:rPr>
              <a:t> </a:t>
            </a:r>
            <a:r>
              <a:rPr lang="ru-RU" b="1" dirty="0">
                <a:latin typeface="Calibri" panose="020F0502020204030204" pitchFamily="34" charset="0"/>
                <a:ea typeface="Calibri" panose="020F0502020204030204" pitchFamily="34" charset="0"/>
                <a:cs typeface="Calibri" panose="020F0502020204030204" pitchFamily="34" charset="0"/>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53137" t="57963" r="17286" b="9390"/>
          <a:stretch/>
        </p:blipFill>
        <p:spPr>
          <a:xfrm>
            <a:off x="6207617" y="2004578"/>
            <a:ext cx="5743977" cy="4486373"/>
          </a:xfrm>
          <a:prstGeom prst="rect">
            <a:avLst/>
          </a:prstGeom>
        </p:spPr>
      </p:pic>
      <p:pic>
        <p:nvPicPr>
          <p:cNvPr id="8" name="Рисунок 7"/>
          <p:cNvPicPr>
            <a:picLocks noChangeAspect="1"/>
          </p:cNvPicPr>
          <p:nvPr/>
        </p:nvPicPr>
        <p:blipFill rotWithShape="1">
          <a:blip r:embed="rId2">
            <a:extLst>
              <a:ext uri="{28A0092B-C50C-407E-A947-70E740481C1C}">
                <a14:useLocalDpi xmlns:a14="http://schemas.microsoft.com/office/drawing/2010/main" val="0"/>
              </a:ext>
            </a:extLst>
          </a:blip>
          <a:srcRect l="53137" t="20466" r="17286" b="42037"/>
          <a:stretch/>
        </p:blipFill>
        <p:spPr>
          <a:xfrm>
            <a:off x="347730" y="2004578"/>
            <a:ext cx="5743977" cy="4486373"/>
          </a:xfrm>
          <a:prstGeom prst="rect">
            <a:avLst/>
          </a:prstGeom>
        </p:spPr>
      </p:pic>
    </p:spTree>
    <p:extLst>
      <p:ext uri="{BB962C8B-B14F-4D97-AF65-F5344CB8AC3E}">
        <p14:creationId xmlns:p14="http://schemas.microsoft.com/office/powerpoint/2010/main" val="186440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36363" t="23200" r="35595" b="39223"/>
          <a:stretch/>
        </p:blipFill>
        <p:spPr>
          <a:xfrm>
            <a:off x="2163650" y="875763"/>
            <a:ext cx="7289444" cy="5492045"/>
          </a:xfrm>
          <a:prstGeom prst="rect">
            <a:avLst/>
          </a:prstGeom>
        </p:spPr>
      </p:pic>
    </p:spTree>
    <p:extLst>
      <p:ext uri="{BB962C8B-B14F-4D97-AF65-F5344CB8AC3E}">
        <p14:creationId xmlns:p14="http://schemas.microsoft.com/office/powerpoint/2010/main" val="2964258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3412087" y="2639687"/>
            <a:ext cx="557389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90488" algn="ctr" defTabSz="914400" rtl="0" eaLnBrk="0" fontAlgn="base" latinLnBrk="0" hangingPunct="0">
              <a:lnSpc>
                <a:spcPct val="100000"/>
              </a:lnSpc>
              <a:spcBef>
                <a:spcPct val="0"/>
              </a:spcBef>
              <a:spcAft>
                <a:spcPct val="0"/>
              </a:spcAft>
              <a:buClrTx/>
              <a:buSzTx/>
              <a:buFontTx/>
              <a:buNone/>
              <a:tabLst/>
            </a:pPr>
            <a:r>
              <a:rPr kumimoji="0" lang="ro-RO" altLang="ru-RU" sz="3800" b="1"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Mulțumesc pentru atenție</a:t>
            </a:r>
            <a:endParaRPr kumimoji="0" lang="ru-RU" altLang="ru-RU" sz="3800" b="0" i="0" u="none" strike="noStrike" cap="none" normalizeH="0" baseline="0" dirty="0">
              <a:ln>
                <a:noFill/>
              </a:ln>
              <a:solidFill>
                <a:srgbClr val="FFFF00"/>
              </a:solidFill>
              <a:effectLst/>
              <a:latin typeface="Arial" panose="020B0604020202020204" pitchFamily="34" charset="0"/>
            </a:endParaRPr>
          </a:p>
        </p:txBody>
      </p:sp>
    </p:spTree>
    <p:extLst>
      <p:ext uri="{BB962C8B-B14F-4D97-AF65-F5344CB8AC3E}">
        <p14:creationId xmlns:p14="http://schemas.microsoft.com/office/powerpoint/2010/main" val="591100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40913" y="845585"/>
            <a:ext cx="11178862" cy="7498591"/>
          </a:xfrm>
          <a:prstGeom prst="rect">
            <a:avLst/>
          </a:prstGeom>
        </p:spPr>
        <p:txBody>
          <a:bodyPr wrap="square">
            <a:spAutoFit/>
          </a:bodyPr>
          <a:lstStyle/>
          <a:p>
            <a:pPr algn="just">
              <a:lnSpc>
                <a:spcPct val="150000"/>
              </a:lnSpc>
              <a:spcAft>
                <a:spcPts val="1000"/>
              </a:spcAft>
            </a:pPr>
            <a:r>
              <a:rPr lang="en-US" sz="3000" b="1" dirty="0" err="1">
                <a:solidFill>
                  <a:srgbClr val="FFFF00"/>
                </a:solidFill>
                <a:latin typeface="Arial" panose="020B0604020202020204" pitchFamily="34" charset="0"/>
                <a:ea typeface="Calibri" panose="020F0502020204030204" pitchFamily="34" charset="0"/>
                <a:cs typeface="Arial" panose="020B0604020202020204" pitchFamily="34" charset="0"/>
              </a:rPr>
              <a:t>Scopul</a:t>
            </a:r>
            <a:r>
              <a:rPr lang="en-US" sz="3000" b="1" dirty="0">
                <a:solidFill>
                  <a:srgbClr val="FFFF00"/>
                </a:solidFill>
                <a:latin typeface="Arial" panose="020B0604020202020204" pitchFamily="34" charset="0"/>
                <a:ea typeface="Calibri" panose="020F0502020204030204" pitchFamily="34" charset="0"/>
                <a:cs typeface="Arial" panose="020B0604020202020204" pitchFamily="34" charset="0"/>
              </a:rPr>
              <a:t> </a:t>
            </a:r>
            <a:r>
              <a:rPr lang="en-US" sz="3000" b="1" dirty="0" err="1">
                <a:solidFill>
                  <a:srgbClr val="FFFF00"/>
                </a:solidFill>
                <a:latin typeface="Arial" panose="020B0604020202020204" pitchFamily="34" charset="0"/>
                <a:ea typeface="Calibri" panose="020F0502020204030204" pitchFamily="34" charset="0"/>
                <a:cs typeface="Arial" panose="020B0604020202020204" pitchFamily="34" charset="0"/>
              </a:rPr>
              <a:t>afacerii</a:t>
            </a:r>
            <a:r>
              <a:rPr lang="en-US" sz="3000" b="1" dirty="0">
                <a:solidFill>
                  <a:srgbClr val="FFFF00"/>
                </a:solidFill>
                <a:latin typeface="Arial" panose="020B0604020202020204" pitchFamily="34" charset="0"/>
                <a:ea typeface="Calibri" panose="020F0502020204030204" pitchFamily="34" charset="0"/>
                <a:cs typeface="Arial" panose="020B0604020202020204" pitchFamily="34" charset="0"/>
              </a:rPr>
              <a:t>:</a:t>
            </a:r>
            <a:r>
              <a:rPr lang="ro-RO" sz="3000" b="1" dirty="0">
                <a:solidFill>
                  <a:srgbClr val="FFFF00"/>
                </a:solidFill>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1000"/>
              </a:spcAft>
            </a:pPr>
            <a:r>
              <a:rPr lang="en-US" sz="3000" b="1" dirty="0" err="1">
                <a:latin typeface="Arial" panose="020B0604020202020204" pitchFamily="34" charset="0"/>
                <a:ea typeface="Calibri" panose="020F0502020204030204" pitchFamily="34" charset="0"/>
                <a:cs typeface="Arial" panose="020B0604020202020204" pitchFamily="34" charset="0"/>
              </a:rPr>
              <a:t>Scopul</a:t>
            </a:r>
            <a:r>
              <a:rPr lang="en-US" sz="3000" b="1" dirty="0">
                <a:latin typeface="Arial" panose="020B0604020202020204" pitchFamily="34" charset="0"/>
                <a:ea typeface="Calibri" panose="020F0502020204030204" pitchFamily="34" charset="0"/>
                <a:cs typeface="Arial" panose="020B0604020202020204" pitchFamily="34" charset="0"/>
              </a:rPr>
              <a:t> </a:t>
            </a:r>
            <a:r>
              <a:rPr lang="ro-RO" sz="3000" b="1" dirty="0">
                <a:latin typeface="Arial" panose="020B0604020202020204" pitchFamily="34" charset="0"/>
                <a:ea typeface="Calibri" panose="020F0502020204030204" pitchFamily="34" charset="0"/>
                <a:cs typeface="Arial" panose="020B0604020202020204" pitchFamily="34" charset="0"/>
              </a:rPr>
              <a:t>este</a:t>
            </a:r>
            <a:r>
              <a:rPr lang="en-US" sz="3000" b="1" dirty="0">
                <a:latin typeface="Arial" panose="020B0604020202020204" pitchFamily="34" charset="0"/>
                <a:ea typeface="Calibri" panose="020F0502020204030204" pitchFamily="34" charset="0"/>
                <a:cs typeface="Arial" panose="020B0604020202020204" pitchFamily="34" charset="0"/>
              </a:rPr>
              <a:t> </a:t>
            </a:r>
            <a:r>
              <a:rPr lang="ro-RO" sz="3000" b="1" dirty="0">
                <a:latin typeface="Arial" panose="020B0604020202020204" pitchFamily="34" charset="0"/>
                <a:cs typeface="Arial" panose="020B0604020202020204" pitchFamily="34" charset="0"/>
              </a:rPr>
              <a:t>infiintarea unei noi spalatorii auto</a:t>
            </a:r>
            <a:r>
              <a:rPr lang="en-US" sz="3000" b="1" dirty="0">
                <a:latin typeface="Arial" panose="020B0604020202020204" pitchFamily="34" charset="0"/>
                <a:cs typeface="Arial" panose="020B0604020202020204" pitchFamily="34" charset="0"/>
              </a:rPr>
              <a:t> cu </a:t>
            </a:r>
            <a:r>
              <a:rPr lang="en-US" sz="3000" b="1" dirty="0" err="1">
                <a:latin typeface="Arial" panose="020B0604020202020204" pitchFamily="34" charset="0"/>
                <a:cs typeface="Arial" panose="020B0604020202020204" pitchFamily="34" charset="0"/>
              </a:rPr>
              <a:t>WiFi</a:t>
            </a: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gratuit</a:t>
            </a:r>
            <a:r>
              <a:rPr lang="en-US" sz="3000" b="1" dirty="0">
                <a:latin typeface="Arial" panose="020B0604020202020204" pitchFamily="34" charset="0"/>
                <a:cs typeface="Arial" panose="020B0604020202020204" pitchFamily="34" charset="0"/>
              </a:rPr>
              <a:t> </a:t>
            </a:r>
            <a:r>
              <a:rPr lang="ro-RO" sz="3000" b="1" dirty="0">
                <a:latin typeface="Arial" panose="020B0604020202020204" pitchFamily="34" charset="0"/>
                <a:cs typeface="Arial" panose="020B0604020202020204" pitchFamily="34" charset="0"/>
              </a:rPr>
              <a:t> în </a:t>
            </a:r>
            <a:r>
              <a:rPr lang="en-US" sz="3000" b="1" dirty="0" err="1">
                <a:latin typeface="Arial" panose="020B0604020202020204" pitchFamily="34" charset="0"/>
                <a:cs typeface="Arial" panose="020B0604020202020204" pitchFamily="34" charset="0"/>
              </a:rPr>
              <a:t>Orasul</a:t>
            </a:r>
            <a:r>
              <a:rPr lang="en-US" sz="3000" b="1" dirty="0">
                <a:latin typeface="Arial" panose="020B0604020202020204" pitchFamily="34" charset="0"/>
                <a:cs typeface="Arial" panose="020B0604020202020204" pitchFamily="34" charset="0"/>
              </a:rPr>
              <a:t> </a:t>
            </a:r>
            <a:r>
              <a:rPr lang="ro-RO" sz="3000" b="1" dirty="0">
                <a:latin typeface="Arial" panose="020B0604020202020204" pitchFamily="34" charset="0"/>
                <a:cs typeface="Arial" panose="020B0604020202020204" pitchFamily="34" charset="0"/>
              </a:rPr>
              <a:t> C</a:t>
            </a:r>
            <a:r>
              <a:rPr lang="ro-MD" sz="3000" b="1" dirty="0" err="1">
                <a:latin typeface="Arial" panose="020B0604020202020204" pitchFamily="34" charset="0"/>
                <a:cs typeface="Arial" panose="020B0604020202020204" pitchFamily="34" charset="0"/>
              </a:rPr>
              <a:t>riuleni</a:t>
            </a:r>
            <a:r>
              <a:rPr lang="ro-RO" sz="3000" b="1" dirty="0">
                <a:latin typeface="Arial" panose="020B0604020202020204" pitchFamily="34" charset="0"/>
                <a:cs typeface="Arial" panose="020B0604020202020204" pitchFamily="34" charset="0"/>
              </a:rPr>
              <a:t>, care va</a:t>
            </a:r>
            <a:r>
              <a:rPr lang="en-US" sz="3000" b="1" dirty="0">
                <a:latin typeface="Arial" panose="020B0604020202020204" pitchFamily="34" charset="0"/>
                <a:ea typeface="Calibri" panose="020F0502020204030204" pitchFamily="34" charset="0"/>
                <a:cs typeface="Arial" panose="020B0604020202020204" pitchFamily="34" charset="0"/>
              </a:rPr>
              <a:t> </a:t>
            </a:r>
            <a:r>
              <a:rPr lang="en-US" sz="3000" b="1" dirty="0" err="1">
                <a:latin typeface="Arial" panose="020B0604020202020204" pitchFamily="34" charset="0"/>
                <a:ea typeface="Calibri" panose="020F0502020204030204" pitchFamily="34" charset="0"/>
                <a:cs typeface="Arial" panose="020B0604020202020204" pitchFamily="34" charset="0"/>
              </a:rPr>
              <a:t>furniza</a:t>
            </a:r>
            <a:r>
              <a:rPr lang="en-US" sz="3000" b="1" dirty="0">
                <a:latin typeface="Arial" panose="020B0604020202020204" pitchFamily="34" charset="0"/>
                <a:ea typeface="Calibri" panose="020F0502020204030204" pitchFamily="34" charset="0"/>
                <a:cs typeface="Arial" panose="020B0604020202020204" pitchFamily="34" charset="0"/>
              </a:rPr>
              <a:t> </a:t>
            </a:r>
            <a:r>
              <a:rPr lang="en-US" sz="3000" b="1" dirty="0" err="1">
                <a:latin typeface="Arial" panose="020B0604020202020204" pitchFamily="34" charset="0"/>
                <a:ea typeface="Calibri" panose="020F0502020204030204" pitchFamily="34" charset="0"/>
                <a:cs typeface="Arial" panose="020B0604020202020204" pitchFamily="34" charset="0"/>
              </a:rPr>
              <a:t>serviciir</a:t>
            </a:r>
            <a:r>
              <a:rPr lang="en-US" sz="3000" b="1" dirty="0">
                <a:latin typeface="Arial" panose="020B0604020202020204" pitchFamily="34" charset="0"/>
                <a:ea typeface="Calibri" panose="020F0502020204030204" pitchFamily="34" charset="0"/>
                <a:cs typeface="Arial" panose="020B0604020202020204" pitchFamily="34" charset="0"/>
              </a:rPr>
              <a:t> de tip </a:t>
            </a:r>
            <a:r>
              <a:rPr lang="en-US" sz="3000" b="1" dirty="0" err="1">
                <a:latin typeface="Arial" panose="020B0604020202020204" pitchFamily="34" charset="0"/>
                <a:ea typeface="Calibri" panose="020F0502020204030204" pitchFamily="34" charset="0"/>
                <a:cs typeface="Arial" panose="020B0604020202020204" pitchFamily="34" charset="0"/>
              </a:rPr>
              <a:t>spalare</a:t>
            </a:r>
            <a:r>
              <a:rPr lang="en-US" sz="3000" b="1" dirty="0">
                <a:latin typeface="Arial" panose="020B0604020202020204" pitchFamily="34" charset="0"/>
                <a:ea typeface="Calibri" panose="020F0502020204030204" pitchFamily="34" charset="0"/>
                <a:cs typeface="Arial" panose="020B0604020202020204" pitchFamily="34" charset="0"/>
              </a:rPr>
              <a:t> </a:t>
            </a:r>
            <a:r>
              <a:rPr lang="en-US" sz="3000" b="1" dirty="0" err="1">
                <a:latin typeface="Arial" panose="020B0604020202020204" pitchFamily="34" charset="0"/>
                <a:ea typeface="Calibri" panose="020F0502020204030204" pitchFamily="34" charset="0"/>
                <a:cs typeface="Arial" panose="020B0604020202020204" pitchFamily="34" charset="0"/>
              </a:rPr>
              <a:t>si</a:t>
            </a:r>
            <a:r>
              <a:rPr lang="en-US" sz="3000" b="1" dirty="0">
                <a:latin typeface="Arial" panose="020B0604020202020204" pitchFamily="34" charset="0"/>
                <a:ea typeface="Calibri" panose="020F0502020204030204" pitchFamily="34" charset="0"/>
                <a:cs typeface="Arial" panose="020B0604020202020204" pitchFamily="34" charset="0"/>
              </a:rPr>
              <a:t> </a:t>
            </a:r>
            <a:r>
              <a:rPr lang="en-US" sz="3000" b="1" dirty="0" err="1">
                <a:latin typeface="Arial" panose="020B0604020202020204" pitchFamily="34" charset="0"/>
                <a:ea typeface="Calibri" panose="020F0502020204030204" pitchFamily="34" charset="0"/>
                <a:cs typeface="Arial" panose="020B0604020202020204" pitchFamily="34" charset="0"/>
              </a:rPr>
              <a:t>igienizare</a:t>
            </a:r>
            <a:r>
              <a:rPr lang="en-US" sz="3000" b="1" dirty="0">
                <a:latin typeface="Arial" panose="020B0604020202020204" pitchFamily="34" charset="0"/>
                <a:ea typeface="Calibri" panose="020F0502020204030204" pitchFamily="34" charset="0"/>
                <a:cs typeface="Arial" panose="020B0604020202020204" pitchFamily="34" charset="0"/>
              </a:rPr>
              <a:t> </a:t>
            </a:r>
            <a:r>
              <a:rPr lang="en-US" sz="3000" b="1" dirty="0" err="1">
                <a:latin typeface="Arial" panose="020B0604020202020204" pitchFamily="34" charset="0"/>
                <a:ea typeface="Calibri" panose="020F0502020204030204" pitchFamily="34" charset="0"/>
                <a:cs typeface="Arial" panose="020B0604020202020204" pitchFamily="34" charset="0"/>
              </a:rPr>
              <a:t>autovehicole</a:t>
            </a:r>
            <a:r>
              <a:rPr lang="en-US" sz="3000" b="1" dirty="0">
                <a:latin typeface="Arial" panose="020B0604020202020204" pitchFamily="34" charset="0"/>
                <a:ea typeface="Calibri" panose="020F0502020204030204" pitchFamily="34" charset="0"/>
                <a:cs typeface="Arial" panose="020B0604020202020204" pitchFamily="34" charset="0"/>
              </a:rPr>
              <a:t> </a:t>
            </a:r>
            <a:r>
              <a:rPr lang="en-US" sz="3000" b="1" dirty="0" err="1">
                <a:latin typeface="Arial" panose="020B0604020202020204" pitchFamily="34" charset="0"/>
                <a:ea typeface="Calibri" panose="020F0502020204030204" pitchFamily="34" charset="0"/>
                <a:cs typeface="Arial" panose="020B0604020202020204" pitchFamily="34" charset="0"/>
              </a:rPr>
              <a:t>atât</a:t>
            </a:r>
            <a:r>
              <a:rPr lang="en-US" sz="3000" b="1" dirty="0">
                <a:latin typeface="Arial" panose="020B0604020202020204" pitchFamily="34" charset="0"/>
                <a:ea typeface="Calibri" panose="020F0502020204030204" pitchFamily="34" charset="0"/>
                <a:cs typeface="Arial" panose="020B0604020202020204" pitchFamily="34" charset="0"/>
              </a:rPr>
              <a:t> </a:t>
            </a:r>
            <a:r>
              <a:rPr lang="en-US" sz="3000" b="1" dirty="0" err="1">
                <a:latin typeface="Arial" panose="020B0604020202020204" pitchFamily="34" charset="0"/>
                <a:ea typeface="Calibri" panose="020F0502020204030204" pitchFamily="34" charset="0"/>
                <a:cs typeface="Arial" panose="020B0604020202020204" pitchFamily="34" charset="0"/>
              </a:rPr>
              <a:t>în</a:t>
            </a:r>
            <a:r>
              <a:rPr lang="en-US" sz="3000" b="1" dirty="0">
                <a:latin typeface="Arial" panose="020B0604020202020204" pitchFamily="34" charset="0"/>
                <a:ea typeface="Calibri" panose="020F0502020204030204" pitchFamily="34" charset="0"/>
                <a:cs typeface="Arial" panose="020B0604020202020204" pitchFamily="34" charset="0"/>
              </a:rPr>
              <a:t> exterior </a:t>
            </a:r>
            <a:r>
              <a:rPr lang="en-US" sz="3000" b="1" dirty="0" err="1">
                <a:latin typeface="Arial" panose="020B0604020202020204" pitchFamily="34" charset="0"/>
                <a:ea typeface="Calibri" panose="020F0502020204030204" pitchFamily="34" charset="0"/>
                <a:cs typeface="Arial" panose="020B0604020202020204" pitchFamily="34" charset="0"/>
              </a:rPr>
              <a:t>cât</a:t>
            </a:r>
            <a:r>
              <a:rPr lang="en-US" sz="3000" b="1" dirty="0">
                <a:latin typeface="Arial" panose="020B0604020202020204" pitchFamily="34" charset="0"/>
                <a:ea typeface="Calibri" panose="020F0502020204030204" pitchFamily="34" charset="0"/>
                <a:cs typeface="Arial" panose="020B0604020202020204" pitchFamily="34" charset="0"/>
              </a:rPr>
              <a:t> </a:t>
            </a:r>
            <a:r>
              <a:rPr lang="en-US" sz="3000" b="1" dirty="0" err="1">
                <a:latin typeface="Arial" panose="020B0604020202020204" pitchFamily="34" charset="0"/>
                <a:ea typeface="Calibri" panose="020F0502020204030204" pitchFamily="34" charset="0"/>
                <a:cs typeface="Arial" panose="020B0604020202020204" pitchFamily="34" charset="0"/>
              </a:rPr>
              <a:t>si</a:t>
            </a:r>
            <a:r>
              <a:rPr lang="en-US" sz="3000" b="1" dirty="0">
                <a:latin typeface="Arial" panose="020B0604020202020204" pitchFamily="34" charset="0"/>
                <a:ea typeface="Calibri" panose="020F0502020204030204" pitchFamily="34" charset="0"/>
                <a:cs typeface="Arial" panose="020B0604020202020204" pitchFamily="34" charset="0"/>
              </a:rPr>
              <a:t> </a:t>
            </a:r>
            <a:r>
              <a:rPr lang="en-US" sz="3000" b="1" dirty="0" err="1">
                <a:latin typeface="Arial" panose="020B0604020202020204" pitchFamily="34" charset="0"/>
                <a:ea typeface="Calibri" panose="020F0502020204030204" pitchFamily="34" charset="0"/>
                <a:cs typeface="Arial" panose="020B0604020202020204" pitchFamily="34" charset="0"/>
              </a:rPr>
              <a:t>în</a:t>
            </a:r>
            <a:r>
              <a:rPr lang="en-US" sz="3000" b="1" dirty="0">
                <a:latin typeface="Arial" panose="020B0604020202020204" pitchFamily="34" charset="0"/>
                <a:ea typeface="Calibri" panose="020F0502020204030204" pitchFamily="34" charset="0"/>
                <a:cs typeface="Arial" panose="020B0604020202020204" pitchFamily="34" charset="0"/>
              </a:rPr>
              <a:t> interior, </a:t>
            </a:r>
            <a:r>
              <a:rPr lang="en-US" sz="3000" b="1" dirty="0" err="1">
                <a:latin typeface="Arial" panose="020B0604020202020204" pitchFamily="34" charset="0"/>
                <a:ea typeface="Calibri" panose="020F0502020204030204" pitchFamily="34" charset="0"/>
                <a:cs typeface="Arial" panose="020B0604020202020204" pitchFamily="34" charset="0"/>
              </a:rPr>
              <a:t>precum</a:t>
            </a:r>
            <a:r>
              <a:rPr lang="en-US" sz="3000" b="1" dirty="0">
                <a:latin typeface="Arial" panose="020B0604020202020204" pitchFamily="34" charset="0"/>
                <a:ea typeface="Calibri" panose="020F0502020204030204" pitchFamily="34" charset="0"/>
                <a:cs typeface="Arial" panose="020B0604020202020204" pitchFamily="34" charset="0"/>
              </a:rPr>
              <a:t> </a:t>
            </a:r>
            <a:r>
              <a:rPr lang="en-US" sz="3000" b="1" dirty="0" err="1">
                <a:latin typeface="Arial" panose="020B0604020202020204" pitchFamily="34" charset="0"/>
                <a:ea typeface="Calibri" panose="020F0502020204030204" pitchFamily="34" charset="0"/>
                <a:cs typeface="Arial" panose="020B0604020202020204" pitchFamily="34" charset="0"/>
              </a:rPr>
              <a:t>si</a:t>
            </a:r>
            <a:r>
              <a:rPr lang="en-US" sz="3000" b="1" dirty="0">
                <a:latin typeface="Arial" panose="020B0604020202020204" pitchFamily="34" charset="0"/>
                <a:ea typeface="Calibri" panose="020F0502020204030204" pitchFamily="34" charset="0"/>
                <a:cs typeface="Arial" panose="020B0604020202020204" pitchFamily="34" charset="0"/>
              </a:rPr>
              <a:t> </a:t>
            </a:r>
            <a:r>
              <a:rPr lang="en-US" sz="3000" b="1" dirty="0" err="1">
                <a:latin typeface="Arial" panose="020B0604020202020204" pitchFamily="34" charset="0"/>
                <a:ea typeface="Calibri" panose="020F0502020204030204" pitchFamily="34" charset="0"/>
                <a:cs typeface="Arial" panose="020B0604020202020204" pitchFamily="34" charset="0"/>
              </a:rPr>
              <a:t>servicii</a:t>
            </a:r>
            <a:r>
              <a:rPr lang="en-US" sz="3000" b="1" dirty="0">
                <a:latin typeface="Arial" panose="020B0604020202020204" pitchFamily="34" charset="0"/>
                <a:ea typeface="Calibri" panose="020F0502020204030204" pitchFamily="34" charset="0"/>
                <a:cs typeface="Arial" panose="020B0604020202020204" pitchFamily="34" charset="0"/>
              </a:rPr>
              <a:t> </a:t>
            </a:r>
            <a:r>
              <a:rPr lang="en-US" sz="3000" b="1" dirty="0" err="1">
                <a:latin typeface="Arial" panose="020B0604020202020204" pitchFamily="34" charset="0"/>
                <a:ea typeface="Calibri" panose="020F0502020204030204" pitchFamily="34" charset="0"/>
                <a:cs typeface="Arial" panose="020B0604020202020204" pitchFamily="34" charset="0"/>
              </a:rPr>
              <a:t>auxiliare</a:t>
            </a:r>
            <a:r>
              <a:rPr lang="en-US" sz="3000" b="1" dirty="0">
                <a:latin typeface="Arial" panose="020B0604020202020204" pitchFamily="34" charset="0"/>
                <a:ea typeface="Calibri" panose="020F0502020204030204" pitchFamily="34" charset="0"/>
                <a:cs typeface="Arial" panose="020B0604020202020204" pitchFamily="34" charset="0"/>
              </a:rPr>
              <a:t> cum </a:t>
            </a:r>
            <a:r>
              <a:rPr lang="en-US" sz="3000" b="1" dirty="0" err="1">
                <a:latin typeface="Arial" panose="020B0604020202020204" pitchFamily="34" charset="0"/>
                <a:ea typeface="Calibri" panose="020F0502020204030204" pitchFamily="34" charset="0"/>
                <a:cs typeface="Arial" panose="020B0604020202020204" pitchFamily="34" charset="0"/>
              </a:rPr>
              <a:t>ar</a:t>
            </a:r>
            <a:r>
              <a:rPr lang="en-US" sz="3000" b="1" dirty="0">
                <a:latin typeface="Arial" panose="020B0604020202020204" pitchFamily="34" charset="0"/>
                <a:ea typeface="Calibri" panose="020F0502020204030204" pitchFamily="34" charset="0"/>
                <a:cs typeface="Arial" panose="020B0604020202020204" pitchFamily="34" charset="0"/>
              </a:rPr>
              <a:t> fi: </a:t>
            </a:r>
            <a:r>
              <a:rPr lang="en-US" sz="3000" b="1" dirty="0" err="1">
                <a:latin typeface="Arial" panose="020B0604020202020204" pitchFamily="34" charset="0"/>
                <a:ea typeface="Calibri" panose="020F0502020204030204" pitchFamily="34" charset="0"/>
                <a:cs typeface="Arial" panose="020B0604020202020204" pitchFamily="34" charset="0"/>
              </a:rPr>
              <a:t>curatat</a:t>
            </a:r>
            <a:r>
              <a:rPr lang="en-US" sz="3000" b="1" dirty="0">
                <a:latin typeface="Arial" panose="020B0604020202020204" pitchFamily="34" charset="0"/>
                <a:ea typeface="Calibri" panose="020F0502020204030204" pitchFamily="34" charset="0"/>
                <a:cs typeface="Arial" panose="020B0604020202020204" pitchFamily="34" charset="0"/>
              </a:rPr>
              <a:t> </a:t>
            </a:r>
            <a:r>
              <a:rPr lang="en-US" sz="3000" b="1" dirty="0" err="1">
                <a:latin typeface="Arial" panose="020B0604020202020204" pitchFamily="34" charset="0"/>
                <a:ea typeface="Calibri" panose="020F0502020204030204" pitchFamily="34" charset="0"/>
                <a:cs typeface="Arial" panose="020B0604020202020204" pitchFamily="34" charset="0"/>
              </a:rPr>
              <a:t>geamuri</a:t>
            </a:r>
            <a:r>
              <a:rPr lang="en-US" sz="3000" b="1" dirty="0">
                <a:latin typeface="Arial" panose="020B0604020202020204" pitchFamily="34" charset="0"/>
                <a:ea typeface="Calibri" panose="020F0502020204030204" pitchFamily="34" charset="0"/>
                <a:cs typeface="Arial" panose="020B0604020202020204" pitchFamily="34" charset="0"/>
              </a:rPr>
              <a:t> (cu </a:t>
            </a:r>
            <a:r>
              <a:rPr lang="en-US" sz="3000" b="1" dirty="0" err="1">
                <a:latin typeface="Arial" panose="020B0604020202020204" pitchFamily="34" charset="0"/>
                <a:ea typeface="Calibri" panose="020F0502020204030204" pitchFamily="34" charset="0"/>
                <a:cs typeface="Arial" panose="020B0604020202020204" pitchFamily="34" charset="0"/>
              </a:rPr>
              <a:t>solutie</a:t>
            </a:r>
            <a:r>
              <a:rPr lang="en-US" sz="3000" b="1" dirty="0">
                <a:latin typeface="Arial" panose="020B0604020202020204" pitchFamily="34" charset="0"/>
                <a:ea typeface="Calibri" panose="020F0502020204030204" pitchFamily="34" charset="0"/>
                <a:cs typeface="Arial" panose="020B0604020202020204" pitchFamily="34" charset="0"/>
              </a:rPr>
              <a:t>), silicon, </a:t>
            </a:r>
            <a:r>
              <a:rPr lang="en-US" sz="3000" b="1" dirty="0" err="1">
                <a:latin typeface="Arial" panose="020B0604020202020204" pitchFamily="34" charset="0"/>
                <a:ea typeface="Calibri" panose="020F0502020204030204" pitchFamily="34" charset="0"/>
                <a:cs typeface="Arial" panose="020B0604020202020204" pitchFamily="34" charset="0"/>
              </a:rPr>
              <a:t>curatat</a:t>
            </a:r>
            <a:r>
              <a:rPr lang="en-US" sz="3000" b="1" dirty="0">
                <a:latin typeface="Arial" panose="020B0604020202020204" pitchFamily="34" charset="0"/>
                <a:ea typeface="Calibri" panose="020F0502020204030204" pitchFamily="34" charset="0"/>
                <a:cs typeface="Arial" panose="020B0604020202020204" pitchFamily="34" charset="0"/>
              </a:rPr>
              <a:t> </a:t>
            </a:r>
            <a:r>
              <a:rPr lang="en-US" sz="3000" b="1" dirty="0" err="1">
                <a:latin typeface="Arial" panose="020B0604020202020204" pitchFamily="34" charset="0"/>
                <a:ea typeface="Calibri" panose="020F0502020204030204" pitchFamily="34" charset="0"/>
                <a:cs typeface="Arial" panose="020B0604020202020204" pitchFamily="34" charset="0"/>
              </a:rPr>
              <a:t>portbagaj</a:t>
            </a:r>
            <a:r>
              <a:rPr lang="en-US" sz="3000" b="1" dirty="0">
                <a:latin typeface="Arial" panose="020B0604020202020204" pitchFamily="34" charset="0"/>
                <a:ea typeface="Calibri" panose="020F0502020204030204" pitchFamily="34" charset="0"/>
                <a:cs typeface="Arial" panose="020B0604020202020204" pitchFamily="34" charset="0"/>
              </a:rPr>
              <a:t> (</a:t>
            </a:r>
            <a:r>
              <a:rPr lang="en-US" sz="3000" b="1" dirty="0" err="1">
                <a:latin typeface="Arial" panose="020B0604020202020204" pitchFamily="34" charset="0"/>
                <a:ea typeface="Calibri" panose="020F0502020204030204" pitchFamily="34" charset="0"/>
                <a:cs typeface="Arial" panose="020B0604020202020204" pitchFamily="34" charset="0"/>
              </a:rPr>
              <a:t>sters</a:t>
            </a:r>
            <a:r>
              <a:rPr lang="en-US" sz="3000" b="1" dirty="0">
                <a:latin typeface="Arial" panose="020B0604020202020204" pitchFamily="34" charset="0"/>
                <a:ea typeface="Calibri" panose="020F0502020204030204" pitchFamily="34" charset="0"/>
                <a:cs typeface="Arial" panose="020B0604020202020204" pitchFamily="34" charset="0"/>
              </a:rPr>
              <a:t> </a:t>
            </a:r>
            <a:r>
              <a:rPr lang="en-US" sz="3000" b="1" dirty="0" err="1">
                <a:latin typeface="Arial" panose="020B0604020202020204" pitchFamily="34" charset="0"/>
                <a:ea typeface="Calibri" panose="020F0502020204030204" pitchFamily="34" charset="0"/>
                <a:cs typeface="Arial" panose="020B0604020202020204" pitchFamily="34" charset="0"/>
              </a:rPr>
              <a:t>praf</a:t>
            </a:r>
            <a:r>
              <a:rPr lang="en-US" sz="3000" b="1" dirty="0">
                <a:latin typeface="Arial" panose="020B0604020202020204" pitchFamily="34" charset="0"/>
                <a:ea typeface="Calibri" panose="020F0502020204030204" pitchFamily="34" charset="0"/>
                <a:cs typeface="Arial" panose="020B0604020202020204" pitchFamily="34" charset="0"/>
              </a:rPr>
              <a:t>, </a:t>
            </a:r>
            <a:r>
              <a:rPr lang="en-US" sz="3000" b="1" dirty="0" err="1">
                <a:latin typeface="Arial" panose="020B0604020202020204" pitchFamily="34" charset="0"/>
                <a:ea typeface="Calibri" panose="020F0502020204030204" pitchFamily="34" charset="0"/>
                <a:cs typeface="Arial" panose="020B0604020202020204" pitchFamily="34" charset="0"/>
              </a:rPr>
              <a:t>aspirat</a:t>
            </a:r>
            <a:r>
              <a:rPr lang="en-US" sz="3000" b="1" dirty="0">
                <a:latin typeface="Arial" panose="020B0604020202020204" pitchFamily="34" charset="0"/>
                <a:ea typeface="Calibri" panose="020F0502020204030204" pitchFamily="34" charset="0"/>
                <a:cs typeface="Arial" panose="020B0604020202020204" pitchFamily="34" charset="0"/>
              </a:rPr>
              <a:t>), </a:t>
            </a:r>
            <a:r>
              <a:rPr lang="en-US" sz="3000" b="1" dirty="0" err="1">
                <a:latin typeface="Arial" panose="020B0604020202020204" pitchFamily="34" charset="0"/>
                <a:ea typeface="Calibri" panose="020F0502020204030204" pitchFamily="34" charset="0"/>
                <a:cs typeface="Arial" panose="020B0604020202020204" pitchFamily="34" charset="0"/>
              </a:rPr>
              <a:t>tratament</a:t>
            </a:r>
            <a:r>
              <a:rPr lang="en-US" sz="3000" b="1" dirty="0">
                <a:latin typeface="Arial" panose="020B0604020202020204" pitchFamily="34" charset="0"/>
                <a:ea typeface="Calibri" panose="020F0502020204030204" pitchFamily="34" charset="0"/>
                <a:cs typeface="Arial" panose="020B0604020202020204" pitchFamily="34" charset="0"/>
              </a:rPr>
              <a:t> </a:t>
            </a:r>
            <a:r>
              <a:rPr lang="en-US" sz="3000" b="1" dirty="0" err="1">
                <a:latin typeface="Arial" panose="020B0604020202020204" pitchFamily="34" charset="0"/>
                <a:ea typeface="Calibri" panose="020F0502020204030204" pitchFamily="34" charset="0"/>
                <a:cs typeface="Arial" panose="020B0604020202020204" pitchFamily="34" charset="0"/>
              </a:rPr>
              <a:t>ceara</a:t>
            </a:r>
            <a:r>
              <a:rPr lang="en-US" sz="3000" b="1" dirty="0">
                <a:latin typeface="Arial" panose="020B0604020202020204" pitchFamily="34" charset="0"/>
                <a:ea typeface="Calibri" panose="020F0502020204030204" pitchFamily="34" charset="0"/>
                <a:cs typeface="Arial" panose="020B0604020202020204" pitchFamily="34" charset="0"/>
              </a:rPr>
              <a:t>, </a:t>
            </a:r>
            <a:r>
              <a:rPr lang="en-US" sz="3000" b="1" dirty="0" err="1">
                <a:latin typeface="Arial" panose="020B0604020202020204" pitchFamily="34" charset="0"/>
                <a:ea typeface="Calibri" panose="020F0502020204030204" pitchFamily="34" charset="0"/>
                <a:cs typeface="Arial" panose="020B0604020202020204" pitchFamily="34" charset="0"/>
              </a:rPr>
              <a:t>spalat</a:t>
            </a:r>
            <a:r>
              <a:rPr lang="en-US" sz="3000" b="1" dirty="0">
                <a:latin typeface="Arial" panose="020B0604020202020204" pitchFamily="34" charset="0"/>
                <a:ea typeface="Calibri" panose="020F0502020204030204" pitchFamily="34" charset="0"/>
                <a:cs typeface="Arial" panose="020B0604020202020204" pitchFamily="34" charset="0"/>
              </a:rPr>
              <a:t> motor, </a:t>
            </a:r>
            <a:r>
              <a:rPr lang="en-US" sz="3000" b="1" dirty="0" err="1">
                <a:latin typeface="Arial" panose="020B0604020202020204" pitchFamily="34" charset="0"/>
                <a:ea typeface="Calibri" panose="020F0502020204030204" pitchFamily="34" charset="0"/>
                <a:cs typeface="Arial" panose="020B0604020202020204" pitchFamily="34" charset="0"/>
              </a:rPr>
              <a:t>curatat</a:t>
            </a:r>
            <a:r>
              <a:rPr lang="en-US" sz="3000" b="1" dirty="0">
                <a:latin typeface="Arial" panose="020B0604020202020204" pitchFamily="34" charset="0"/>
                <a:ea typeface="Calibri" panose="020F0502020204030204" pitchFamily="34" charset="0"/>
                <a:cs typeface="Arial" panose="020B0604020202020204" pitchFamily="34" charset="0"/>
              </a:rPr>
              <a:t> </a:t>
            </a:r>
            <a:r>
              <a:rPr lang="en-US" sz="3000" b="1" dirty="0" err="1">
                <a:latin typeface="Arial" panose="020B0604020202020204" pitchFamily="34" charset="0"/>
                <a:ea typeface="Calibri" panose="020F0502020204030204" pitchFamily="34" charset="0"/>
                <a:cs typeface="Arial" panose="020B0604020202020204" pitchFamily="34" charset="0"/>
              </a:rPr>
              <a:t>jante</a:t>
            </a:r>
            <a:r>
              <a:rPr lang="en-US" sz="3000" b="1" dirty="0">
                <a:latin typeface="Arial" panose="020B0604020202020204" pitchFamily="34" charset="0"/>
                <a:ea typeface="Calibri" panose="020F0502020204030204" pitchFamily="34" charset="0"/>
                <a:cs typeface="Arial" panose="020B0604020202020204" pitchFamily="34" charset="0"/>
              </a:rPr>
              <a:t>, </a:t>
            </a:r>
            <a:r>
              <a:rPr lang="en-US" sz="3000" b="1" dirty="0" err="1">
                <a:latin typeface="Arial" panose="020B0604020202020204" pitchFamily="34" charset="0"/>
                <a:ea typeface="Calibri" panose="020F0502020204030204" pitchFamily="34" charset="0"/>
                <a:cs typeface="Arial" panose="020B0604020202020204" pitchFamily="34" charset="0"/>
              </a:rPr>
              <a:t>curatat</a:t>
            </a:r>
            <a:r>
              <a:rPr lang="en-US" sz="3000" b="1" dirty="0">
                <a:latin typeface="Arial" panose="020B0604020202020204" pitchFamily="34" charset="0"/>
                <a:ea typeface="Calibri" panose="020F0502020204030204" pitchFamily="34" charset="0"/>
                <a:cs typeface="Arial" panose="020B0604020202020204" pitchFamily="34" charset="0"/>
              </a:rPr>
              <a:t> </a:t>
            </a:r>
            <a:r>
              <a:rPr lang="en-US" sz="3000" b="1" dirty="0" err="1">
                <a:latin typeface="Arial" panose="020B0604020202020204" pitchFamily="34" charset="0"/>
                <a:ea typeface="Calibri" panose="020F0502020204030204" pitchFamily="34" charset="0"/>
                <a:cs typeface="Arial" panose="020B0604020202020204" pitchFamily="34" charset="0"/>
              </a:rPr>
              <a:t>tapiserie</a:t>
            </a:r>
            <a:r>
              <a:rPr lang="en-US" sz="3000" b="1" dirty="0">
                <a:latin typeface="Arial" panose="020B0604020202020204" pitchFamily="34" charset="0"/>
                <a:ea typeface="Calibri" panose="020F0502020204030204" pitchFamily="34" charset="0"/>
                <a:cs typeface="Arial" panose="020B0604020202020204" pitchFamily="34" charset="0"/>
              </a:rPr>
              <a:t>.</a:t>
            </a:r>
            <a:endParaRPr lang="ro-RO" sz="3000" b="1"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endParaRPr lang="ro-RO" sz="2600" b="1"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endParaRPr lang="ro-RO" sz="2600" b="1"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endParaRPr lang="ro-RO" sz="26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07944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1825" y="-1378595"/>
            <a:ext cx="10805374" cy="5719514"/>
          </a:xfrm>
          <a:prstGeom prst="rect">
            <a:avLst/>
          </a:prstGeom>
        </p:spPr>
        <p:txBody>
          <a:bodyPr wrap="square">
            <a:spAutoFit/>
          </a:bodyPr>
          <a:lstStyle/>
          <a:p>
            <a:pPr algn="just">
              <a:lnSpc>
                <a:spcPct val="115000"/>
              </a:lnSpc>
              <a:spcAft>
                <a:spcPts val="1000"/>
              </a:spcAft>
            </a:pPr>
            <a:endParaRPr lang="ro-RO" sz="2600" b="1"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endParaRPr lang="ro-RO" sz="2600" b="1"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endParaRPr lang="ro-RO" sz="2600" b="1"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sz="2600" b="1" dirty="0" err="1">
                <a:solidFill>
                  <a:srgbClr val="FFFF00"/>
                </a:solidFill>
                <a:latin typeface="Calibri" panose="020F0502020204030204" pitchFamily="34" charset="0"/>
                <a:ea typeface="Calibri" panose="020F0502020204030204" pitchFamily="34" charset="0"/>
                <a:cs typeface="Arial" panose="020B0604020202020204" pitchFamily="34" charset="0"/>
              </a:rPr>
              <a:t>Obiectivele</a:t>
            </a:r>
            <a:r>
              <a:rPr lang="en-US" sz="2600" b="1" dirty="0">
                <a:solidFill>
                  <a:srgbClr val="FFFF00"/>
                </a:solidFill>
                <a:latin typeface="Calibri" panose="020F0502020204030204" pitchFamily="34" charset="0"/>
                <a:ea typeface="Calibri" panose="020F0502020204030204" pitchFamily="34" charset="0"/>
                <a:cs typeface="Arial" panose="020B0604020202020204" pitchFamily="34" charset="0"/>
              </a:rPr>
              <a:t> </a:t>
            </a:r>
            <a:r>
              <a:rPr lang="en-US" sz="2600" b="1" dirty="0" err="1">
                <a:solidFill>
                  <a:srgbClr val="FFFF00"/>
                </a:solidFill>
                <a:latin typeface="Calibri" panose="020F0502020204030204" pitchFamily="34" charset="0"/>
                <a:ea typeface="Calibri" panose="020F0502020204030204" pitchFamily="34" charset="0"/>
                <a:cs typeface="Arial" panose="020B0604020202020204" pitchFamily="34" charset="0"/>
              </a:rPr>
              <a:t>afacerii</a:t>
            </a:r>
            <a:r>
              <a:rPr lang="en-US" sz="2600" b="1" dirty="0">
                <a:solidFill>
                  <a:srgbClr val="FFFF00"/>
                </a:solidFill>
                <a:latin typeface="Calibri" panose="020F0502020204030204" pitchFamily="34" charset="0"/>
                <a:ea typeface="Calibri" panose="020F0502020204030204" pitchFamily="34" charset="0"/>
                <a:cs typeface="Arial" panose="020B0604020202020204" pitchFamily="34" charset="0"/>
              </a:rPr>
              <a:t>: </a:t>
            </a:r>
            <a:endParaRPr lang="ro-RO" sz="2600" b="1" dirty="0">
              <a:solidFill>
                <a:srgbClr val="FFFF00"/>
              </a:solidFill>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sz="2600" b="1" dirty="0" err="1">
                <a:latin typeface="Calibri" panose="020F0502020204030204" pitchFamily="34" charset="0"/>
                <a:ea typeface="Calibri" panose="020F0502020204030204" pitchFamily="34" charset="0"/>
                <a:cs typeface="Arial" panose="020B0604020202020204" pitchFamily="34" charset="0"/>
              </a:rPr>
              <a:t>Cresterea</a:t>
            </a:r>
            <a:r>
              <a:rPr lang="en-US" sz="2600" b="1" dirty="0">
                <a:latin typeface="Calibri" panose="020F0502020204030204" pitchFamily="34" charset="0"/>
                <a:ea typeface="Calibri" panose="020F0502020204030204" pitchFamily="34" charset="0"/>
                <a:cs typeface="Arial" panose="020B0604020202020204" pitchFamily="34" charset="0"/>
              </a:rPr>
              <a:t> </a:t>
            </a:r>
            <a:r>
              <a:rPr lang="en-US" sz="2600" b="1" dirty="0" err="1">
                <a:latin typeface="Calibri" panose="020F0502020204030204" pitchFamily="34" charset="0"/>
                <a:ea typeface="Calibri" panose="020F0502020204030204" pitchFamily="34" charset="0"/>
                <a:cs typeface="Arial" panose="020B0604020202020204" pitchFamily="34" charset="0"/>
              </a:rPr>
              <a:t>anuala</a:t>
            </a:r>
            <a:r>
              <a:rPr lang="en-US" sz="2600" b="1" dirty="0">
                <a:latin typeface="Calibri" panose="020F0502020204030204" pitchFamily="34" charset="0"/>
                <a:ea typeface="Calibri" panose="020F0502020204030204" pitchFamily="34" charset="0"/>
                <a:cs typeface="Arial" panose="020B0604020202020204" pitchFamily="34" charset="0"/>
              </a:rPr>
              <a:t> a </a:t>
            </a:r>
            <a:r>
              <a:rPr lang="en-US" sz="2600" b="1" dirty="0" err="1">
                <a:latin typeface="Calibri" panose="020F0502020204030204" pitchFamily="34" charset="0"/>
                <a:ea typeface="Calibri" panose="020F0502020204030204" pitchFamily="34" charset="0"/>
                <a:cs typeface="Arial" panose="020B0604020202020204" pitchFamily="34" charset="0"/>
              </a:rPr>
              <a:t>numarului</a:t>
            </a:r>
            <a:r>
              <a:rPr lang="en-US" sz="2600" b="1" dirty="0">
                <a:latin typeface="Calibri" panose="020F0502020204030204" pitchFamily="34" charset="0"/>
                <a:ea typeface="Calibri" panose="020F0502020204030204" pitchFamily="34" charset="0"/>
                <a:cs typeface="Arial" panose="020B0604020202020204" pitchFamily="34" charset="0"/>
              </a:rPr>
              <a:t> de automobile </a:t>
            </a:r>
            <a:r>
              <a:rPr lang="en-US" sz="2600" b="1" dirty="0" err="1">
                <a:latin typeface="Calibri" panose="020F0502020204030204" pitchFamily="34" charset="0"/>
                <a:ea typeface="Calibri" panose="020F0502020204030204" pitchFamily="34" charset="0"/>
                <a:cs typeface="Arial" panose="020B0604020202020204" pitchFamily="34" charset="0"/>
              </a:rPr>
              <a:t>spalate</a:t>
            </a:r>
            <a:r>
              <a:rPr lang="en-US" sz="2600" b="1" dirty="0">
                <a:latin typeface="Calibri" panose="020F0502020204030204" pitchFamily="34" charset="0"/>
                <a:ea typeface="Calibri" panose="020F0502020204030204" pitchFamily="34" charset="0"/>
                <a:cs typeface="Arial" panose="020B0604020202020204" pitchFamily="34" charset="0"/>
              </a:rPr>
              <a:t>  cu </a:t>
            </a:r>
            <a:r>
              <a:rPr lang="ro-MD" sz="2600" b="1" dirty="0">
                <a:latin typeface="Calibri" panose="020F0502020204030204" pitchFamily="34" charset="0"/>
                <a:ea typeface="Calibri" panose="020F0502020204030204" pitchFamily="34" charset="0"/>
                <a:cs typeface="Arial" panose="020B0604020202020204" pitchFamily="34" charset="0"/>
              </a:rPr>
              <a:t>20</a:t>
            </a:r>
            <a:r>
              <a:rPr lang="en-US" sz="2600" b="1" dirty="0">
                <a:latin typeface="Calibri" panose="020F0502020204030204" pitchFamily="34" charset="0"/>
                <a:ea typeface="Calibri" panose="020F0502020204030204" pitchFamily="34" charset="0"/>
                <a:cs typeface="Arial" panose="020B0604020202020204" pitchFamily="34" charset="0"/>
              </a:rPr>
              <a:t>% in </a:t>
            </a:r>
            <a:r>
              <a:rPr lang="en-US" sz="2600" b="1" dirty="0" err="1">
                <a:latin typeface="Calibri" panose="020F0502020204030204" pitchFamily="34" charset="0"/>
                <a:ea typeface="Calibri" panose="020F0502020204030204" pitchFamily="34" charset="0"/>
                <a:cs typeface="Arial" panose="020B0604020202020204" pitchFamily="34" charset="0"/>
              </a:rPr>
              <a:t>primii</a:t>
            </a:r>
            <a:r>
              <a:rPr lang="en-US" sz="2600" b="1" dirty="0">
                <a:latin typeface="Calibri" panose="020F0502020204030204" pitchFamily="34" charset="0"/>
                <a:ea typeface="Calibri" panose="020F0502020204030204" pitchFamily="34" charset="0"/>
                <a:cs typeface="Arial" panose="020B0604020202020204" pitchFamily="34" charset="0"/>
              </a:rPr>
              <a:t> 3 ani.</a:t>
            </a:r>
            <a:endParaRPr lang="ro-RO" sz="2600" b="1"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endParaRPr lang="ru-RU"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b="1" dirty="0" err="1">
                <a:latin typeface="Calibri" panose="020F0502020204030204" pitchFamily="34" charset="0"/>
                <a:ea typeface="Calibri" panose="020F0502020204030204" pitchFamily="34" charset="0"/>
                <a:cs typeface="Arial" panose="020B0604020202020204" pitchFamily="34" charset="0"/>
              </a:rPr>
              <a:t>Dezvoltarea</a:t>
            </a:r>
            <a:r>
              <a:rPr lang="en-US" sz="2600" b="1" dirty="0">
                <a:latin typeface="Calibri" panose="020F0502020204030204" pitchFamily="34" charset="0"/>
                <a:ea typeface="Calibri" panose="020F0502020204030204" pitchFamily="34" charset="0"/>
                <a:cs typeface="Arial" panose="020B0604020202020204" pitchFamily="34" charset="0"/>
              </a:rPr>
              <a:t> </a:t>
            </a:r>
            <a:r>
              <a:rPr lang="en-US" sz="2600" b="1" dirty="0" err="1">
                <a:latin typeface="Calibri" panose="020F0502020204030204" pitchFamily="34" charset="0"/>
                <a:ea typeface="Calibri" panose="020F0502020204030204" pitchFamily="34" charset="0"/>
                <a:cs typeface="Arial" panose="020B0604020202020204" pitchFamily="34" charset="0"/>
              </a:rPr>
              <a:t>unei</a:t>
            </a:r>
            <a:r>
              <a:rPr lang="en-US" sz="2600" b="1" dirty="0">
                <a:latin typeface="Calibri" panose="020F0502020204030204" pitchFamily="34" charset="0"/>
                <a:ea typeface="Calibri" panose="020F0502020204030204" pitchFamily="34" charset="0"/>
                <a:cs typeface="Arial" panose="020B0604020202020204" pitchFamily="34" charset="0"/>
              </a:rPr>
              <a:t> </a:t>
            </a:r>
            <a:r>
              <a:rPr lang="en-US" sz="2600" b="1" dirty="0" err="1">
                <a:latin typeface="Calibri" panose="020F0502020204030204" pitchFamily="34" charset="0"/>
                <a:ea typeface="Calibri" panose="020F0502020204030204" pitchFamily="34" charset="0"/>
                <a:cs typeface="Arial" panose="020B0604020202020204" pitchFamily="34" charset="0"/>
              </a:rPr>
              <a:t>relatii</a:t>
            </a:r>
            <a:r>
              <a:rPr lang="en-US" sz="2600" b="1" dirty="0">
                <a:latin typeface="Calibri" panose="020F0502020204030204" pitchFamily="34" charset="0"/>
                <a:ea typeface="Calibri" panose="020F0502020204030204" pitchFamily="34" charset="0"/>
                <a:cs typeface="Arial" panose="020B0604020202020204" pitchFamily="34" charset="0"/>
              </a:rPr>
              <a:t> de </a:t>
            </a:r>
            <a:r>
              <a:rPr lang="en-US" sz="2600" b="1" dirty="0" err="1">
                <a:latin typeface="Calibri" panose="020F0502020204030204" pitchFamily="34" charset="0"/>
                <a:ea typeface="Calibri" panose="020F0502020204030204" pitchFamily="34" charset="0"/>
                <a:cs typeface="Arial" panose="020B0604020202020204" pitchFamily="34" charset="0"/>
              </a:rPr>
              <a:t>incredere</a:t>
            </a:r>
            <a:r>
              <a:rPr lang="en-US" sz="2600" b="1" dirty="0">
                <a:latin typeface="Calibri" panose="020F0502020204030204" pitchFamily="34" charset="0"/>
                <a:ea typeface="Calibri" panose="020F0502020204030204" pitchFamily="34" charset="0"/>
                <a:cs typeface="Arial" panose="020B0604020202020204" pitchFamily="34" charset="0"/>
              </a:rPr>
              <a:t> cu </a:t>
            </a:r>
            <a:r>
              <a:rPr lang="en-US" sz="2600" b="1" dirty="0" err="1">
                <a:latin typeface="Calibri" panose="020F0502020204030204" pitchFamily="34" charset="0"/>
                <a:ea typeface="Calibri" panose="020F0502020204030204" pitchFamily="34" charset="0"/>
                <a:cs typeface="Arial" panose="020B0604020202020204" pitchFamily="34" charset="0"/>
              </a:rPr>
              <a:t>clientii,astfel</a:t>
            </a:r>
            <a:r>
              <a:rPr lang="en-US" sz="2600" b="1" dirty="0">
                <a:latin typeface="Calibri" panose="020F0502020204030204" pitchFamily="34" charset="0"/>
                <a:ea typeface="Calibri" panose="020F0502020204030204" pitchFamily="34" charset="0"/>
                <a:cs typeface="Arial" panose="020B0604020202020204" pitchFamily="34" charset="0"/>
              </a:rPr>
              <a:t> </a:t>
            </a:r>
            <a:r>
              <a:rPr lang="en-US" sz="2600" b="1" dirty="0" err="1">
                <a:latin typeface="Calibri" panose="020F0502020204030204" pitchFamily="34" charset="0"/>
                <a:ea typeface="Calibri" panose="020F0502020204030204" pitchFamily="34" charset="0"/>
                <a:cs typeface="Arial" panose="020B0604020202020204" pitchFamily="34" charset="0"/>
              </a:rPr>
              <a:t>incit</a:t>
            </a:r>
            <a:r>
              <a:rPr lang="en-US" sz="2600" b="1" dirty="0">
                <a:latin typeface="Calibri" panose="020F0502020204030204" pitchFamily="34" charset="0"/>
                <a:ea typeface="Calibri" panose="020F0502020204030204" pitchFamily="34" charset="0"/>
                <a:cs typeface="Arial" panose="020B0604020202020204" pitchFamily="34" charset="0"/>
              </a:rPr>
              <a:t> </a:t>
            </a:r>
            <a:r>
              <a:rPr lang="en-US" sz="2600" b="1" dirty="0" err="1">
                <a:latin typeface="Calibri" panose="020F0502020204030204" pitchFamily="34" charset="0"/>
                <a:ea typeface="Calibri" panose="020F0502020204030204" pitchFamily="34" charset="0"/>
                <a:cs typeface="Arial" panose="020B0604020202020204" pitchFamily="34" charset="0"/>
              </a:rPr>
              <a:t>promovarea</a:t>
            </a:r>
            <a:r>
              <a:rPr lang="en-US" sz="2600" b="1" dirty="0">
                <a:latin typeface="Calibri" panose="020F0502020204030204" pitchFamily="34" charset="0"/>
                <a:ea typeface="Calibri" panose="020F0502020204030204" pitchFamily="34" charset="0"/>
                <a:cs typeface="Arial" panose="020B0604020202020204" pitchFamily="34" charset="0"/>
              </a:rPr>
              <a:t> </a:t>
            </a:r>
            <a:r>
              <a:rPr lang="en-US" sz="2600" b="1" dirty="0" err="1">
                <a:latin typeface="Calibri" panose="020F0502020204030204" pitchFamily="34" charset="0"/>
                <a:ea typeface="Calibri" panose="020F0502020204030204" pitchFamily="34" charset="0"/>
                <a:cs typeface="Arial" panose="020B0604020202020204" pitchFamily="34" charset="0"/>
              </a:rPr>
              <a:t>intreprinderii</a:t>
            </a:r>
            <a:r>
              <a:rPr lang="en-US" sz="2600" b="1" dirty="0">
                <a:latin typeface="Calibri" panose="020F0502020204030204" pitchFamily="34" charset="0"/>
                <a:ea typeface="Calibri" panose="020F0502020204030204" pitchFamily="34" charset="0"/>
                <a:cs typeface="Arial" panose="020B0604020202020204" pitchFamily="34" charset="0"/>
              </a:rPr>
              <a:t> </a:t>
            </a:r>
            <a:r>
              <a:rPr lang="en-US" sz="2600" b="1" dirty="0" err="1">
                <a:latin typeface="Calibri" panose="020F0502020204030204" pitchFamily="34" charset="0"/>
                <a:ea typeface="Calibri" panose="020F0502020204030204" pitchFamily="34" charset="0"/>
                <a:cs typeface="Arial" panose="020B0604020202020204" pitchFamily="34" charset="0"/>
              </a:rPr>
              <a:t>sa</a:t>
            </a:r>
            <a:r>
              <a:rPr lang="en-US" sz="2600" b="1" dirty="0">
                <a:latin typeface="Calibri" panose="020F0502020204030204" pitchFamily="34" charset="0"/>
                <a:ea typeface="Calibri" panose="020F0502020204030204" pitchFamily="34" charset="0"/>
                <a:cs typeface="Arial" panose="020B0604020202020204" pitchFamily="34" charset="0"/>
              </a:rPr>
              <a:t> se </a:t>
            </a:r>
            <a:r>
              <a:rPr lang="en-US" sz="2600" b="1" dirty="0" err="1">
                <a:latin typeface="Calibri" panose="020F0502020204030204" pitchFamily="34" charset="0"/>
                <a:ea typeface="Calibri" panose="020F0502020204030204" pitchFamily="34" charset="0"/>
                <a:cs typeface="Arial" panose="020B0604020202020204" pitchFamily="34" charset="0"/>
              </a:rPr>
              <a:t>realizeze</a:t>
            </a:r>
            <a:r>
              <a:rPr lang="en-US" sz="2600" b="1" dirty="0">
                <a:latin typeface="Calibri" panose="020F0502020204030204" pitchFamily="34" charset="0"/>
                <a:ea typeface="Calibri" panose="020F0502020204030204" pitchFamily="34" charset="0"/>
                <a:cs typeface="Arial" panose="020B0604020202020204" pitchFamily="34" charset="0"/>
              </a:rPr>
              <a:t> in </a:t>
            </a:r>
            <a:r>
              <a:rPr lang="en-US" sz="2600" b="1" dirty="0" err="1">
                <a:latin typeface="Calibri" panose="020F0502020204030204" pitchFamily="34" charset="0"/>
                <a:ea typeface="Calibri" panose="020F0502020204030204" pitchFamily="34" charset="0"/>
                <a:cs typeface="Arial" panose="020B0604020202020204" pitchFamily="34" charset="0"/>
              </a:rPr>
              <a:t>primul</a:t>
            </a:r>
            <a:r>
              <a:rPr lang="en-US" sz="2600" b="1" dirty="0">
                <a:latin typeface="Calibri" panose="020F0502020204030204" pitchFamily="34" charset="0"/>
                <a:ea typeface="Calibri" panose="020F0502020204030204" pitchFamily="34" charset="0"/>
                <a:cs typeface="Arial" panose="020B0604020202020204" pitchFamily="34" charset="0"/>
              </a:rPr>
              <a:t> rind </a:t>
            </a:r>
            <a:r>
              <a:rPr lang="en-US" sz="2600" b="1" dirty="0" err="1">
                <a:latin typeface="Calibri" panose="020F0502020204030204" pitchFamily="34" charset="0"/>
                <a:ea typeface="Calibri" panose="020F0502020204030204" pitchFamily="34" charset="0"/>
                <a:cs typeface="Arial" panose="020B0604020202020204" pitchFamily="34" charset="0"/>
              </a:rPr>
              <a:t>prin</a:t>
            </a:r>
            <a:r>
              <a:rPr lang="en-US" sz="2600" b="1" dirty="0">
                <a:latin typeface="Calibri" panose="020F0502020204030204" pitchFamily="34" charset="0"/>
                <a:ea typeface="Calibri" panose="020F0502020204030204" pitchFamily="34" charset="0"/>
                <a:cs typeface="Arial" panose="020B0604020202020204" pitchFamily="34" charset="0"/>
              </a:rPr>
              <a:t> </a:t>
            </a:r>
            <a:r>
              <a:rPr lang="en-US" sz="2600" b="1" dirty="0" err="1">
                <a:latin typeface="Calibri" panose="020F0502020204030204" pitchFamily="34" charset="0"/>
                <a:ea typeface="Calibri" panose="020F0502020204030204" pitchFamily="34" charset="0"/>
                <a:cs typeface="Arial" panose="020B0604020202020204" pitchFamily="34" charset="0"/>
              </a:rPr>
              <a:t>recomandari</a:t>
            </a:r>
            <a:r>
              <a:rPr lang="en-US" sz="2600" b="1" dirty="0">
                <a:latin typeface="Calibri" panose="020F0502020204030204" pitchFamily="34" charset="0"/>
                <a:ea typeface="Calibri" panose="020F0502020204030204" pitchFamily="34" charset="0"/>
                <a:cs typeface="Arial" panose="020B0604020202020204" pitchFamily="34" charset="0"/>
              </a:rPr>
              <a:t>.</a:t>
            </a:r>
            <a:endParaRPr lang="ro-RO" sz="2600" b="1"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1000"/>
              </a:spcAft>
            </a:pPr>
            <a:endParaRPr lang="ru-RU" sz="2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b="1" dirty="0" err="1">
                <a:latin typeface="Calibri" panose="020F0502020204030204" pitchFamily="34" charset="0"/>
                <a:ea typeface="Calibri" panose="020F0502020204030204" pitchFamily="34" charset="0"/>
                <a:cs typeface="Arial" panose="020B0604020202020204" pitchFamily="34" charset="0"/>
              </a:rPr>
              <a:t>Imbunatatirea</a:t>
            </a:r>
            <a:r>
              <a:rPr lang="en-US" sz="2600" b="1" dirty="0">
                <a:latin typeface="Calibri" panose="020F0502020204030204" pitchFamily="34" charset="0"/>
                <a:ea typeface="Calibri" panose="020F0502020204030204" pitchFamily="34" charset="0"/>
                <a:cs typeface="Arial" panose="020B0604020202020204" pitchFamily="34" charset="0"/>
              </a:rPr>
              <a:t> </a:t>
            </a:r>
            <a:r>
              <a:rPr lang="en-US" sz="2600" b="1" dirty="0" err="1">
                <a:latin typeface="Calibri" panose="020F0502020204030204" pitchFamily="34" charset="0"/>
                <a:ea typeface="Calibri" panose="020F0502020204030204" pitchFamily="34" charset="0"/>
                <a:cs typeface="Arial" panose="020B0604020202020204" pitchFamily="34" charset="0"/>
              </a:rPr>
              <a:t>constanta</a:t>
            </a:r>
            <a:r>
              <a:rPr lang="en-US" sz="2600" b="1" dirty="0">
                <a:latin typeface="Calibri" panose="020F0502020204030204" pitchFamily="34" charset="0"/>
                <a:ea typeface="Calibri" panose="020F0502020204030204" pitchFamily="34" charset="0"/>
                <a:cs typeface="Arial" panose="020B0604020202020204" pitchFamily="34" charset="0"/>
              </a:rPr>
              <a:t> a </a:t>
            </a:r>
            <a:r>
              <a:rPr lang="en-US" sz="2600" b="1" dirty="0" err="1">
                <a:latin typeface="Calibri" panose="020F0502020204030204" pitchFamily="34" charset="0"/>
                <a:ea typeface="Calibri" panose="020F0502020204030204" pitchFamily="34" charset="0"/>
                <a:cs typeface="Arial" panose="020B0604020202020204" pitchFamily="34" charset="0"/>
              </a:rPr>
              <a:t>calitatii</a:t>
            </a:r>
            <a:r>
              <a:rPr lang="en-US" sz="2600" b="1" dirty="0">
                <a:latin typeface="Calibri" panose="020F0502020204030204" pitchFamily="34" charset="0"/>
                <a:ea typeface="Calibri" panose="020F0502020204030204" pitchFamily="34" charset="0"/>
                <a:cs typeface="Arial" panose="020B0604020202020204" pitchFamily="34" charset="0"/>
              </a:rPr>
              <a:t> </a:t>
            </a:r>
            <a:r>
              <a:rPr lang="en-US" sz="2600" b="1" dirty="0" err="1">
                <a:latin typeface="Calibri" panose="020F0502020204030204" pitchFamily="34" charset="0"/>
                <a:ea typeface="Calibri" panose="020F0502020204030204" pitchFamily="34" charset="0"/>
                <a:cs typeface="Arial" panose="020B0604020202020204" pitchFamily="34" charset="0"/>
              </a:rPr>
              <a:t>produsului</a:t>
            </a:r>
            <a:r>
              <a:rPr lang="en-US" sz="2600" b="1" dirty="0">
                <a:latin typeface="Calibri" panose="020F0502020204030204" pitchFamily="34" charset="0"/>
                <a:ea typeface="Calibri" panose="020F0502020204030204" pitchFamily="34" charset="0"/>
                <a:cs typeface="Arial" panose="020B0604020202020204" pitchFamily="34" charset="0"/>
              </a:rPr>
              <a:t> </a:t>
            </a:r>
            <a:r>
              <a:rPr lang="en-US" sz="2600" b="1" dirty="0" err="1">
                <a:latin typeface="Calibri" panose="020F0502020204030204" pitchFamily="34" charset="0"/>
                <a:ea typeface="Calibri" panose="020F0502020204030204" pitchFamily="34" charset="0"/>
                <a:cs typeface="Arial" panose="020B0604020202020204" pitchFamily="34" charset="0"/>
              </a:rPr>
              <a:t>si</a:t>
            </a:r>
            <a:r>
              <a:rPr lang="en-US" sz="2600" b="1" dirty="0">
                <a:latin typeface="Calibri" panose="020F0502020204030204" pitchFamily="34" charset="0"/>
                <a:ea typeface="Calibri" panose="020F0502020204030204" pitchFamily="34" charset="0"/>
                <a:cs typeface="Arial" panose="020B0604020202020204" pitchFamily="34" charset="0"/>
              </a:rPr>
              <a:t> </a:t>
            </a:r>
            <a:r>
              <a:rPr lang="en-US" sz="2600" b="1" dirty="0" err="1">
                <a:latin typeface="Calibri" panose="020F0502020204030204" pitchFamily="34" charset="0"/>
                <a:ea typeface="Calibri" panose="020F0502020204030204" pitchFamily="34" charset="0"/>
                <a:cs typeface="Arial" panose="020B0604020202020204" pitchFamily="34" charset="0"/>
              </a:rPr>
              <a:t>prestarii</a:t>
            </a:r>
            <a:r>
              <a:rPr lang="en-US" sz="2600" b="1" dirty="0">
                <a:latin typeface="Calibri" panose="020F0502020204030204" pitchFamily="34" charset="0"/>
                <a:ea typeface="Calibri" panose="020F0502020204030204" pitchFamily="34" charset="0"/>
                <a:cs typeface="Arial" panose="020B0604020202020204" pitchFamily="34" charset="0"/>
              </a:rPr>
              <a:t> </a:t>
            </a:r>
            <a:r>
              <a:rPr lang="en-US" sz="2600" b="1" dirty="0" err="1">
                <a:latin typeface="Calibri" panose="020F0502020204030204" pitchFamily="34" charset="0"/>
                <a:ea typeface="Calibri" panose="020F0502020204030204" pitchFamily="34" charset="0"/>
                <a:cs typeface="Arial" panose="020B0604020202020204" pitchFamily="34" charset="0"/>
              </a:rPr>
              <a:t>serviciilor</a:t>
            </a:r>
            <a:r>
              <a:rPr lang="en-US" sz="2600" b="1" dirty="0">
                <a:latin typeface="Calibri" panose="020F0502020204030204" pitchFamily="34" charset="0"/>
                <a:ea typeface="Calibri" panose="020F0502020204030204" pitchFamily="34" charset="0"/>
                <a:cs typeface="Arial" panose="020B0604020202020204" pitchFamily="34" charset="0"/>
              </a:rPr>
              <a:t>.</a:t>
            </a:r>
            <a:endParaRPr lang="ru-RU" sz="2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6" name="Picture 4" descr="http://www.economiesociala.net/imag/prod_mod_13/2/Objectives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339" y="4408830"/>
            <a:ext cx="5177307" cy="214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696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915410952"/>
              </p:ext>
            </p:extLst>
          </p:nvPr>
        </p:nvGraphicFramePr>
        <p:xfrm>
          <a:off x="1725170" y="555265"/>
          <a:ext cx="8268835" cy="6302735"/>
        </p:xfrm>
        <a:graphic>
          <a:graphicData uri="http://schemas.openxmlformats.org/drawingml/2006/table">
            <a:tbl>
              <a:tblPr firstRow="1" firstCol="1" bandRow="1">
                <a:tableStyleId>{5C22544A-7EE6-4342-B048-85BDC9FD1C3A}</a:tableStyleId>
              </a:tblPr>
              <a:tblGrid>
                <a:gridCol w="4133952">
                  <a:extLst>
                    <a:ext uri="{9D8B030D-6E8A-4147-A177-3AD203B41FA5}">
                      <a16:colId xmlns:a16="http://schemas.microsoft.com/office/drawing/2014/main" val="20000"/>
                    </a:ext>
                  </a:extLst>
                </a:gridCol>
                <a:gridCol w="4134883">
                  <a:extLst>
                    <a:ext uri="{9D8B030D-6E8A-4147-A177-3AD203B41FA5}">
                      <a16:colId xmlns:a16="http://schemas.microsoft.com/office/drawing/2014/main" val="20001"/>
                    </a:ext>
                  </a:extLst>
                </a:gridCol>
              </a:tblGrid>
              <a:tr h="0">
                <a:tc>
                  <a:txBody>
                    <a:bodyPr/>
                    <a:lstStyle/>
                    <a:p>
                      <a:pPr algn="ctr">
                        <a:lnSpc>
                          <a:spcPct val="115000"/>
                        </a:lnSpc>
                        <a:spcAft>
                          <a:spcPts val="0"/>
                        </a:spcAft>
                      </a:pPr>
                      <a:r>
                        <a:rPr lang="ru-RU" sz="2100" dirty="0" err="1">
                          <a:solidFill>
                            <a:srgbClr val="FFFF00"/>
                          </a:solidFill>
                          <a:effectLst/>
                        </a:rPr>
                        <a:t>Puncte</a:t>
                      </a:r>
                      <a:r>
                        <a:rPr lang="ru-RU" sz="2100" dirty="0">
                          <a:solidFill>
                            <a:srgbClr val="FFFF00"/>
                          </a:solidFill>
                          <a:effectLst/>
                        </a:rPr>
                        <a:t> </a:t>
                      </a:r>
                      <a:r>
                        <a:rPr lang="ru-RU" sz="2100" dirty="0" err="1">
                          <a:solidFill>
                            <a:srgbClr val="FFFF00"/>
                          </a:solidFill>
                          <a:effectLst/>
                        </a:rPr>
                        <a:t>Tari</a:t>
                      </a:r>
                      <a:endParaRPr lang="ru-RU" sz="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65" marR="39365" marT="0" marB="0"/>
                </a:tc>
                <a:tc>
                  <a:txBody>
                    <a:bodyPr/>
                    <a:lstStyle/>
                    <a:p>
                      <a:pPr algn="ctr">
                        <a:lnSpc>
                          <a:spcPct val="115000"/>
                        </a:lnSpc>
                        <a:spcAft>
                          <a:spcPts val="0"/>
                        </a:spcAft>
                      </a:pPr>
                      <a:r>
                        <a:rPr lang="ru-RU" sz="2100" dirty="0" err="1">
                          <a:solidFill>
                            <a:schemeClr val="bg2"/>
                          </a:solidFill>
                          <a:effectLst/>
                        </a:rPr>
                        <a:t>Puncte</a:t>
                      </a:r>
                      <a:r>
                        <a:rPr lang="ru-RU" sz="2100" dirty="0">
                          <a:solidFill>
                            <a:schemeClr val="bg2"/>
                          </a:solidFill>
                          <a:effectLst/>
                        </a:rPr>
                        <a:t> </a:t>
                      </a:r>
                      <a:r>
                        <a:rPr lang="ru-RU" sz="2100" dirty="0" err="1">
                          <a:solidFill>
                            <a:schemeClr val="bg2"/>
                          </a:solidFill>
                          <a:effectLst/>
                        </a:rPr>
                        <a:t>Slabe</a:t>
                      </a:r>
                      <a:endParaRPr lang="ru-RU" sz="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65" marR="39365" marT="0" marB="0"/>
                </a:tc>
                <a:extLst>
                  <a:ext uri="{0D108BD9-81ED-4DB2-BD59-A6C34878D82A}">
                    <a16:rowId xmlns:a16="http://schemas.microsoft.com/office/drawing/2014/main" val="10000"/>
                  </a:ext>
                </a:extLst>
              </a:tr>
              <a:tr h="2517935">
                <a:tc>
                  <a:txBody>
                    <a:bodyPr/>
                    <a:lstStyle/>
                    <a:p>
                      <a:pPr>
                        <a:lnSpc>
                          <a:spcPct val="150000"/>
                        </a:lnSpc>
                        <a:spcAft>
                          <a:spcPts val="0"/>
                        </a:spcAft>
                      </a:pPr>
                      <a:r>
                        <a:rPr lang="en-US" sz="1600" dirty="0" err="1">
                          <a:effectLst/>
                        </a:rPr>
                        <a:t>Spalatorie</a:t>
                      </a:r>
                      <a:r>
                        <a:rPr lang="en-US" sz="1600" dirty="0">
                          <a:effectLst/>
                        </a:rPr>
                        <a:t> Auto cu </a:t>
                      </a:r>
                      <a:r>
                        <a:rPr lang="en-US" sz="1600" dirty="0" err="1">
                          <a:effectLst/>
                        </a:rPr>
                        <a:t>WiFi</a:t>
                      </a:r>
                      <a:r>
                        <a:rPr lang="en-US" sz="1600" dirty="0">
                          <a:effectLst/>
                        </a:rPr>
                        <a:t> gratis</a:t>
                      </a:r>
                      <a:endParaRPr lang="ru-RU" sz="1600" dirty="0">
                        <a:effectLst/>
                      </a:endParaRPr>
                    </a:p>
                    <a:p>
                      <a:pPr>
                        <a:lnSpc>
                          <a:spcPct val="150000"/>
                        </a:lnSpc>
                        <a:spcAft>
                          <a:spcPts val="0"/>
                        </a:spcAft>
                      </a:pPr>
                      <a:r>
                        <a:rPr lang="en-US" sz="1600" dirty="0" err="1">
                          <a:effectLst/>
                        </a:rPr>
                        <a:t>Camere</a:t>
                      </a:r>
                      <a:r>
                        <a:rPr lang="en-US" sz="1600" dirty="0">
                          <a:effectLst/>
                        </a:rPr>
                        <a:t> de </a:t>
                      </a:r>
                      <a:r>
                        <a:rPr lang="en-US" sz="1600" dirty="0" err="1">
                          <a:effectLst/>
                        </a:rPr>
                        <a:t>asteptare</a:t>
                      </a:r>
                      <a:r>
                        <a:rPr lang="en-US" sz="1600" dirty="0">
                          <a:effectLst/>
                        </a:rPr>
                        <a:t> </a:t>
                      </a:r>
                      <a:endParaRPr lang="ru-RU" sz="1600" dirty="0">
                        <a:effectLst/>
                      </a:endParaRPr>
                    </a:p>
                    <a:p>
                      <a:pPr>
                        <a:lnSpc>
                          <a:spcPct val="150000"/>
                        </a:lnSpc>
                        <a:spcAft>
                          <a:spcPts val="0"/>
                        </a:spcAft>
                      </a:pPr>
                      <a:r>
                        <a:rPr lang="en-US" sz="1600" dirty="0">
                          <a:effectLst/>
                        </a:rPr>
                        <a:t>5 </a:t>
                      </a:r>
                      <a:r>
                        <a:rPr lang="en-US" sz="1600" dirty="0" err="1">
                          <a:effectLst/>
                        </a:rPr>
                        <a:t>Incaperi</a:t>
                      </a:r>
                      <a:r>
                        <a:rPr lang="en-US" sz="1600" dirty="0">
                          <a:effectLst/>
                        </a:rPr>
                        <a:t> de </a:t>
                      </a:r>
                      <a:r>
                        <a:rPr lang="en-US" sz="1600" dirty="0" err="1">
                          <a:effectLst/>
                        </a:rPr>
                        <a:t>spalare</a:t>
                      </a:r>
                      <a:endParaRPr lang="ru-RU" sz="1600" dirty="0">
                        <a:effectLst/>
                      </a:endParaRPr>
                    </a:p>
                    <a:p>
                      <a:pPr>
                        <a:lnSpc>
                          <a:spcPct val="150000"/>
                        </a:lnSpc>
                        <a:spcAft>
                          <a:spcPts val="0"/>
                        </a:spcAft>
                      </a:pPr>
                      <a:r>
                        <a:rPr lang="en-US" sz="1600" dirty="0">
                          <a:effectLst/>
                        </a:rPr>
                        <a:t>Design modern</a:t>
                      </a:r>
                      <a:endParaRPr lang="ru-RU" sz="1600" dirty="0">
                        <a:effectLst/>
                      </a:endParaRPr>
                    </a:p>
                    <a:p>
                      <a:pPr>
                        <a:lnSpc>
                          <a:spcPct val="150000"/>
                        </a:lnSpc>
                        <a:spcAft>
                          <a:spcPts val="0"/>
                        </a:spcAft>
                      </a:pPr>
                      <a:r>
                        <a:rPr lang="en-US" sz="1600" dirty="0">
                          <a:effectLst/>
                        </a:rPr>
                        <a:t>Program de </a:t>
                      </a:r>
                      <a:r>
                        <a:rPr lang="en-US" sz="1600" dirty="0" err="1">
                          <a:effectLst/>
                        </a:rPr>
                        <a:t>lucru</a:t>
                      </a:r>
                      <a:r>
                        <a:rPr lang="en-US" sz="1600" dirty="0">
                          <a:effectLst/>
                        </a:rPr>
                        <a:t> </a:t>
                      </a:r>
                      <a:r>
                        <a:rPr lang="en-US" sz="1600" dirty="0" err="1">
                          <a:effectLst/>
                        </a:rPr>
                        <a:t>comod</a:t>
                      </a:r>
                      <a:endParaRPr lang="ru-RU" sz="1600" dirty="0">
                        <a:effectLst/>
                      </a:endParaRPr>
                    </a:p>
                    <a:p>
                      <a:pPr>
                        <a:lnSpc>
                          <a:spcPct val="150000"/>
                        </a:lnSpc>
                        <a:spcAft>
                          <a:spcPts val="0"/>
                        </a:spcAft>
                      </a:pPr>
                      <a:r>
                        <a:rPr lang="en-US" sz="1600" dirty="0" err="1">
                          <a:effectLst/>
                        </a:rPr>
                        <a:t>Pauza</a:t>
                      </a:r>
                      <a:r>
                        <a:rPr lang="en-US" sz="1600" dirty="0">
                          <a:effectLst/>
                        </a:rPr>
                        <a:t> de masa </a:t>
                      </a:r>
                      <a:endParaRPr lang="ru-RU" sz="1600" dirty="0">
                        <a:effectLst/>
                      </a:endParaRPr>
                    </a:p>
                    <a:p>
                      <a:pPr>
                        <a:lnSpc>
                          <a:spcPct val="150000"/>
                        </a:lnSpc>
                        <a:spcAft>
                          <a:spcPts val="0"/>
                        </a:spcAft>
                      </a:pPr>
                      <a:r>
                        <a:rPr lang="en-US" sz="1600" dirty="0" err="1">
                          <a:effectLst/>
                        </a:rPr>
                        <a:t>Colectiv</a:t>
                      </a:r>
                      <a:r>
                        <a:rPr lang="en-US" sz="1600" dirty="0">
                          <a:effectLst/>
                        </a:rPr>
                        <a:t> </a:t>
                      </a:r>
                      <a:r>
                        <a:rPr lang="en-US" sz="1600" dirty="0" err="1">
                          <a:effectLst/>
                        </a:rPr>
                        <a:t>prietenos</a:t>
                      </a:r>
                      <a:endParaRPr lang="ru-RU" sz="1600" dirty="0">
                        <a:effectLst/>
                      </a:endParaRPr>
                    </a:p>
                    <a:p>
                      <a:pPr>
                        <a:lnSpc>
                          <a:spcPct val="150000"/>
                        </a:lnSpc>
                        <a:spcAft>
                          <a:spcPts val="0"/>
                        </a:spcAft>
                      </a:pPr>
                      <a:r>
                        <a:rPr lang="en-US" sz="1600" dirty="0" err="1">
                          <a:effectLst/>
                        </a:rPr>
                        <a:t>Echipament</a:t>
                      </a:r>
                      <a:r>
                        <a:rPr lang="en-US" sz="1600" dirty="0">
                          <a:effectLst/>
                        </a:rPr>
                        <a:t> modern </a:t>
                      </a:r>
                      <a:endParaRPr lang="ru-RU" sz="1600" dirty="0">
                        <a:effectLst/>
                      </a:endParaRPr>
                    </a:p>
                    <a:p>
                      <a:pPr algn="ctr">
                        <a:lnSpc>
                          <a:spcPct val="115000"/>
                        </a:lnSpc>
                        <a:spcAft>
                          <a:spcPts val="0"/>
                        </a:spcAft>
                      </a:pPr>
                      <a:r>
                        <a:rPr lang="en-US"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365" marR="39365" marT="0" marB="0"/>
                </a:tc>
                <a:tc>
                  <a:txBody>
                    <a:bodyPr/>
                    <a:lstStyle/>
                    <a:p>
                      <a:pPr>
                        <a:lnSpc>
                          <a:spcPct val="115000"/>
                        </a:lnSpc>
                        <a:spcAft>
                          <a:spcPts val="0"/>
                        </a:spcAft>
                      </a:pPr>
                      <a:r>
                        <a:rPr lang="en-US" sz="1600" dirty="0" err="1">
                          <a:effectLst/>
                        </a:rPr>
                        <a:t>Cheltuiele</a:t>
                      </a:r>
                      <a:r>
                        <a:rPr lang="en-US" sz="1600" dirty="0">
                          <a:effectLst/>
                        </a:rPr>
                        <a:t> de </a:t>
                      </a:r>
                      <a:r>
                        <a:rPr lang="en-US" sz="1600" dirty="0" err="1">
                          <a:effectLst/>
                        </a:rPr>
                        <a:t>producere</a:t>
                      </a:r>
                      <a:r>
                        <a:rPr lang="en-US" sz="1600" dirty="0">
                          <a:effectLst/>
                        </a:rPr>
                        <a:t>.</a:t>
                      </a:r>
                      <a:endParaRPr lang="ro-RO" sz="1600" dirty="0">
                        <a:effectLst/>
                      </a:endParaRPr>
                    </a:p>
                    <a:p>
                      <a:pPr>
                        <a:lnSpc>
                          <a:spcPct val="115000"/>
                        </a:lnSpc>
                        <a:spcAft>
                          <a:spcPts val="0"/>
                        </a:spcAft>
                      </a:pPr>
                      <a:endParaRPr lang="ru-RU" sz="1600" dirty="0">
                        <a:effectLst/>
                      </a:endParaRPr>
                    </a:p>
                    <a:p>
                      <a:pPr>
                        <a:lnSpc>
                          <a:spcPct val="115000"/>
                        </a:lnSpc>
                        <a:spcAft>
                          <a:spcPts val="0"/>
                        </a:spcAft>
                      </a:pPr>
                      <a:r>
                        <a:rPr lang="en-US" sz="1600" dirty="0" err="1">
                          <a:effectLst/>
                        </a:rPr>
                        <a:t>Consumuri</a:t>
                      </a:r>
                      <a:r>
                        <a:rPr lang="en-US" sz="1600" dirty="0">
                          <a:effectLst/>
                        </a:rPr>
                        <a:t> </a:t>
                      </a:r>
                      <a:r>
                        <a:rPr lang="en-US" sz="1600" dirty="0" err="1">
                          <a:effectLst/>
                        </a:rPr>
                        <a:t>tehnologice</a:t>
                      </a:r>
                      <a:r>
                        <a:rPr lang="en-US" sz="1600" dirty="0">
                          <a:effectLst/>
                        </a:rPr>
                        <a:t>  </a:t>
                      </a:r>
                      <a:r>
                        <a:rPr lang="en-US" sz="1600" dirty="0" err="1">
                          <a:effectLst/>
                        </a:rPr>
                        <a:t>mari</a:t>
                      </a:r>
                      <a:r>
                        <a:rPr lang="en-US" sz="1600" dirty="0">
                          <a:effectLst/>
                        </a:rPr>
                        <a:t>.</a:t>
                      </a:r>
                      <a:endParaRPr lang="ro-RO" sz="1600" dirty="0">
                        <a:effectLst/>
                      </a:endParaRPr>
                    </a:p>
                    <a:p>
                      <a:pPr>
                        <a:lnSpc>
                          <a:spcPct val="115000"/>
                        </a:lnSpc>
                        <a:spcAft>
                          <a:spcPts val="0"/>
                        </a:spcAft>
                      </a:pPr>
                      <a:endParaRPr lang="ru-RU" sz="1600" dirty="0">
                        <a:effectLst/>
                      </a:endParaRPr>
                    </a:p>
                    <a:p>
                      <a:pPr>
                        <a:lnSpc>
                          <a:spcPct val="115000"/>
                        </a:lnSpc>
                        <a:spcAft>
                          <a:spcPts val="0"/>
                        </a:spcAft>
                      </a:pPr>
                      <a:r>
                        <a:rPr lang="ru-RU" sz="1600" dirty="0" err="1">
                          <a:effectLst/>
                        </a:rPr>
                        <a:t>Produse</a:t>
                      </a:r>
                      <a:r>
                        <a:rPr lang="ru-RU" sz="1600" dirty="0">
                          <a:effectLst/>
                        </a:rPr>
                        <a:t> </a:t>
                      </a:r>
                      <a:r>
                        <a:rPr lang="ru-RU" sz="1600" dirty="0" err="1">
                          <a:effectLst/>
                        </a:rPr>
                        <a:t>refuzate</a:t>
                      </a:r>
                      <a:r>
                        <a:rPr lang="ru-RU" sz="1600" dirty="0">
                          <a:effectLst/>
                        </a:rPr>
                        <a:t> </a:t>
                      </a:r>
                      <a:r>
                        <a:rPr lang="ru-RU" sz="1600" dirty="0" err="1">
                          <a:effectLst/>
                        </a:rPr>
                        <a:t>de</a:t>
                      </a:r>
                      <a:r>
                        <a:rPr lang="ru-RU" sz="1600" dirty="0">
                          <a:effectLst/>
                        </a:rPr>
                        <a:t> </a:t>
                      </a:r>
                      <a:r>
                        <a:rPr lang="ru-RU" sz="1600" dirty="0" err="1">
                          <a:effectLst/>
                        </a:rPr>
                        <a:t>clienti</a:t>
                      </a:r>
                      <a:r>
                        <a:rPr lang="ru-RU" sz="1600" dirty="0">
                          <a:effectLst/>
                        </a:rPr>
                        <a:t>.</a:t>
                      </a:r>
                    </a:p>
                    <a:p>
                      <a:pPr>
                        <a:lnSpc>
                          <a:spcPct val="115000"/>
                        </a:lnSpc>
                        <a:spcAft>
                          <a:spcPts val="0"/>
                        </a:spcAft>
                      </a:pPr>
                      <a:r>
                        <a:rPr lang="ru-RU" sz="1600" dirty="0">
                          <a:effectLst/>
                        </a:rPr>
                        <a:t> </a:t>
                      </a:r>
                    </a:p>
                    <a:p>
                      <a:pPr>
                        <a:lnSpc>
                          <a:spcPct val="115000"/>
                        </a:lnSpc>
                        <a:spcAft>
                          <a:spcPts val="0"/>
                        </a:spcAft>
                      </a:pPr>
                      <a:r>
                        <a:rPr lang="ru-RU"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365" marR="39365" marT="0" marB="0"/>
                </a:tc>
                <a:extLst>
                  <a:ext uri="{0D108BD9-81ED-4DB2-BD59-A6C34878D82A}">
                    <a16:rowId xmlns:a16="http://schemas.microsoft.com/office/drawing/2014/main" val="10001"/>
                  </a:ext>
                </a:extLst>
              </a:tr>
              <a:tr h="609579">
                <a:tc>
                  <a:txBody>
                    <a:bodyPr/>
                    <a:lstStyle/>
                    <a:p>
                      <a:pPr algn="ctr">
                        <a:lnSpc>
                          <a:spcPct val="115000"/>
                        </a:lnSpc>
                        <a:spcAft>
                          <a:spcPts val="0"/>
                        </a:spcAft>
                      </a:pPr>
                      <a:r>
                        <a:rPr lang="ru-RU" sz="2100">
                          <a:solidFill>
                            <a:srgbClr val="FFFF00"/>
                          </a:solidFill>
                          <a:effectLst/>
                        </a:rPr>
                        <a:t>Oportunitati</a:t>
                      </a:r>
                      <a:endParaRPr lang="ru-RU" sz="6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65" marR="39365" marT="0" marB="0"/>
                </a:tc>
                <a:tc>
                  <a:txBody>
                    <a:bodyPr/>
                    <a:lstStyle/>
                    <a:p>
                      <a:pPr algn="ctr">
                        <a:lnSpc>
                          <a:spcPct val="115000"/>
                        </a:lnSpc>
                        <a:spcAft>
                          <a:spcPts val="0"/>
                        </a:spcAft>
                      </a:pPr>
                      <a:r>
                        <a:rPr lang="ru-RU" sz="2100" dirty="0" err="1">
                          <a:solidFill>
                            <a:schemeClr val="bg2"/>
                          </a:solidFill>
                          <a:effectLst/>
                        </a:rPr>
                        <a:t>Riscuri</a:t>
                      </a:r>
                      <a:endParaRPr lang="ru-RU" sz="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65" marR="39365" marT="0" marB="0"/>
                </a:tc>
                <a:extLst>
                  <a:ext uri="{0D108BD9-81ED-4DB2-BD59-A6C34878D82A}">
                    <a16:rowId xmlns:a16="http://schemas.microsoft.com/office/drawing/2014/main" val="10002"/>
                  </a:ext>
                </a:extLst>
              </a:tr>
              <a:tr h="1831226">
                <a:tc>
                  <a:txBody>
                    <a:bodyPr/>
                    <a:lstStyle/>
                    <a:p>
                      <a:pPr>
                        <a:lnSpc>
                          <a:spcPct val="150000"/>
                        </a:lnSpc>
                        <a:spcAft>
                          <a:spcPts val="0"/>
                        </a:spcAft>
                      </a:pPr>
                      <a:r>
                        <a:rPr lang="en-US" sz="1600">
                          <a:effectLst/>
                        </a:rPr>
                        <a:t>Patrundere pe piata noua.</a:t>
                      </a:r>
                      <a:endParaRPr lang="ru-RU" sz="1600">
                        <a:effectLst/>
                      </a:endParaRPr>
                    </a:p>
                    <a:p>
                      <a:pPr>
                        <a:lnSpc>
                          <a:spcPct val="150000"/>
                        </a:lnSpc>
                        <a:spcAft>
                          <a:spcPts val="0"/>
                        </a:spcAft>
                      </a:pPr>
                      <a:r>
                        <a:rPr lang="en-US" sz="1600">
                          <a:effectLst/>
                        </a:rPr>
                        <a:t>Schimbari in preferintele consumatorilor.</a:t>
                      </a:r>
                      <a:endParaRPr lang="ru-RU" sz="1600">
                        <a:effectLst/>
                      </a:endParaRPr>
                    </a:p>
                    <a:p>
                      <a:pPr>
                        <a:lnSpc>
                          <a:spcPct val="150000"/>
                        </a:lnSpc>
                        <a:spcAft>
                          <a:spcPts val="0"/>
                        </a:spcAft>
                      </a:pPr>
                      <a:r>
                        <a:rPr lang="en-US" sz="1600">
                          <a:effectLst/>
                        </a:rPr>
                        <a:t> </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39365" marR="39365" marT="0" marB="0"/>
                </a:tc>
                <a:tc>
                  <a:txBody>
                    <a:bodyPr/>
                    <a:lstStyle/>
                    <a:p>
                      <a:pPr>
                        <a:lnSpc>
                          <a:spcPct val="150000"/>
                        </a:lnSpc>
                        <a:spcAft>
                          <a:spcPts val="0"/>
                        </a:spcAft>
                      </a:pPr>
                      <a:r>
                        <a:rPr lang="en-US" sz="1600" dirty="0" err="1">
                          <a:effectLst/>
                        </a:rPr>
                        <a:t>Pret</a:t>
                      </a:r>
                      <a:r>
                        <a:rPr lang="en-US" sz="1600" dirty="0">
                          <a:effectLst/>
                        </a:rPr>
                        <a:t> </a:t>
                      </a:r>
                      <a:r>
                        <a:rPr lang="en-US" sz="1600" dirty="0" err="1">
                          <a:effectLst/>
                        </a:rPr>
                        <a:t>inalt</a:t>
                      </a:r>
                      <a:r>
                        <a:rPr lang="en-US" sz="1600" dirty="0">
                          <a:effectLst/>
                        </a:rPr>
                        <a:t> al </a:t>
                      </a:r>
                      <a:r>
                        <a:rPr lang="en-US" sz="1600" dirty="0" err="1">
                          <a:effectLst/>
                        </a:rPr>
                        <a:t>energiei</a:t>
                      </a:r>
                      <a:r>
                        <a:rPr lang="en-US" sz="1600" dirty="0">
                          <a:effectLst/>
                        </a:rPr>
                        <a:t> </a:t>
                      </a:r>
                      <a:r>
                        <a:rPr lang="en-US" sz="1600" dirty="0" err="1">
                          <a:effectLst/>
                        </a:rPr>
                        <a:t>electrice,apa,solutie</a:t>
                      </a:r>
                      <a:r>
                        <a:rPr lang="en-US" sz="1600" dirty="0">
                          <a:effectLst/>
                        </a:rPr>
                        <a:t> de </a:t>
                      </a:r>
                      <a:r>
                        <a:rPr lang="en-US" sz="1600" dirty="0" err="1">
                          <a:effectLst/>
                        </a:rPr>
                        <a:t>spalare,echipament</a:t>
                      </a:r>
                      <a:r>
                        <a:rPr lang="en-US" sz="1600" dirty="0">
                          <a:effectLst/>
                        </a:rPr>
                        <a:t>,</a:t>
                      </a:r>
                      <a:endParaRPr lang="ru-RU" sz="1600" dirty="0">
                        <a:effectLst/>
                      </a:endParaRPr>
                    </a:p>
                    <a:p>
                      <a:pPr>
                        <a:lnSpc>
                          <a:spcPct val="150000"/>
                        </a:lnSpc>
                        <a:spcAft>
                          <a:spcPts val="0"/>
                        </a:spcAft>
                      </a:pPr>
                      <a:r>
                        <a:rPr lang="en-US" sz="1600" dirty="0" err="1">
                          <a:effectLst/>
                        </a:rPr>
                        <a:t>Inchiriere</a:t>
                      </a:r>
                      <a:r>
                        <a:rPr lang="en-US" sz="1600" dirty="0">
                          <a:effectLst/>
                        </a:rPr>
                        <a:t> </a:t>
                      </a:r>
                      <a:r>
                        <a:rPr lang="en-US" sz="1600" dirty="0" err="1">
                          <a:effectLst/>
                        </a:rPr>
                        <a:t>spatiu</a:t>
                      </a:r>
                      <a:r>
                        <a:rPr lang="en-US" sz="1600" dirty="0">
                          <a:effectLst/>
                        </a:rPr>
                        <a:t>.</a:t>
                      </a:r>
                      <a:endParaRPr lang="ru-RU" sz="1600" dirty="0">
                        <a:effectLst/>
                      </a:endParaRPr>
                    </a:p>
                    <a:p>
                      <a:pPr>
                        <a:lnSpc>
                          <a:spcPct val="150000"/>
                        </a:lnSpc>
                        <a:spcAft>
                          <a:spcPts val="0"/>
                        </a:spcAft>
                      </a:pPr>
                      <a:r>
                        <a:rPr lang="en-US" sz="1600" dirty="0" err="1">
                          <a:effectLst/>
                        </a:rPr>
                        <a:t>Concurenta</a:t>
                      </a:r>
                      <a:r>
                        <a:rPr lang="en-US" sz="1600" dirty="0">
                          <a:effectLst/>
                        </a:rPr>
                        <a:t>.</a:t>
                      </a:r>
                      <a:endParaRPr lang="ru-RU" sz="1600" dirty="0">
                        <a:effectLst/>
                      </a:endParaRPr>
                    </a:p>
                    <a:p>
                      <a:pPr>
                        <a:lnSpc>
                          <a:spcPct val="150000"/>
                        </a:lnSpc>
                        <a:spcAft>
                          <a:spcPts val="0"/>
                        </a:spcAft>
                      </a:pPr>
                      <a:r>
                        <a:rPr lang="en-US" sz="1600" dirty="0" err="1">
                          <a:effectLst/>
                        </a:rPr>
                        <a:t>Lipsa</a:t>
                      </a:r>
                      <a:r>
                        <a:rPr lang="en-US" sz="1600" dirty="0">
                          <a:effectLst/>
                        </a:rPr>
                        <a:t> </a:t>
                      </a:r>
                      <a:r>
                        <a:rPr lang="en-US" sz="1600" dirty="0" err="1">
                          <a:effectLst/>
                        </a:rPr>
                        <a:t>clientilor</a:t>
                      </a:r>
                      <a:r>
                        <a:rPr lang="en-US" sz="1600" dirty="0">
                          <a:effectLst/>
                        </a:rPr>
                        <a:t>. </a:t>
                      </a:r>
                      <a:endParaRPr lang="ru-RU" sz="1600" dirty="0">
                        <a:effectLst/>
                      </a:endParaRPr>
                    </a:p>
                    <a:p>
                      <a:pPr algn="ctr">
                        <a:lnSpc>
                          <a:spcPct val="150000"/>
                        </a:lnSpc>
                        <a:spcAft>
                          <a:spcPts val="0"/>
                        </a:spcAft>
                      </a:pPr>
                      <a:r>
                        <a:rPr lang="en-US" sz="1600" dirty="0">
                          <a:effectLst/>
                        </a:rPr>
                        <a:t> </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365" marR="39365" marT="0" marB="0"/>
                </a:tc>
                <a:extLst>
                  <a:ext uri="{0D108BD9-81ED-4DB2-BD59-A6C34878D82A}">
                    <a16:rowId xmlns:a16="http://schemas.microsoft.com/office/drawing/2014/main" val="10003"/>
                  </a:ext>
                </a:extLst>
              </a:tr>
            </a:tbl>
          </a:graphicData>
        </a:graphic>
      </p:graphicFrame>
      <p:sp>
        <p:nvSpPr>
          <p:cNvPr id="4" name="Rectangle 1"/>
          <p:cNvSpPr>
            <a:spLocks noChangeArrowheads="1"/>
          </p:cNvSpPr>
          <p:nvPr/>
        </p:nvSpPr>
        <p:spPr bwMode="auto">
          <a:xfrm>
            <a:off x="4604710" y="0"/>
            <a:ext cx="23903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3000" b="1" i="0"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Arial" panose="020B0604020202020204" pitchFamily="34" charset="0"/>
              </a:rPr>
              <a:t>Analiza</a:t>
            </a:r>
            <a:r>
              <a:rPr kumimoji="0" lang="ru-RU" altLang="ru-RU" sz="3000" b="1"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Arial" panose="020B0604020202020204" pitchFamily="34" charset="0"/>
              </a:rPr>
              <a:t> SWOT</a:t>
            </a:r>
            <a:endParaRPr kumimoji="0" lang="ro-RO" altLang="ru-RU" sz="3000" b="1"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377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3915" y="2039032"/>
            <a:ext cx="11784169" cy="4109330"/>
          </a:xfrm>
          <a:prstGeom prst="rect">
            <a:avLst/>
          </a:prstGeom>
        </p:spPr>
        <p:txBody>
          <a:bodyPr wrap="square">
            <a:spAutoFit/>
          </a:bodyPr>
          <a:lstStyle/>
          <a:p>
            <a:pPr algn="just">
              <a:lnSpc>
                <a:spcPct val="115000"/>
              </a:lnSpc>
              <a:spcAft>
                <a:spcPts val="1000"/>
              </a:spcAft>
            </a:pPr>
            <a:r>
              <a:rPr lang="en-US" sz="2200" b="1" dirty="0" err="1">
                <a:solidFill>
                  <a:srgbClr val="FFFF00"/>
                </a:solidFill>
                <a:latin typeface="Calibri" panose="020F0502020204030204" pitchFamily="34" charset="0"/>
                <a:ea typeface="Times New Roman" panose="02020603050405020304" pitchFamily="18" charset="0"/>
                <a:cs typeface="Times New Roman" panose="02020603050405020304" pitchFamily="18" charset="0"/>
              </a:rPr>
              <a:t>Promovarea</a:t>
            </a:r>
            <a:r>
              <a:rPr lang="en-US" sz="2200" b="1" dirty="0">
                <a:solidFill>
                  <a:srgbClr val="FFFF00"/>
                </a:solidFill>
                <a:latin typeface="Calibri" panose="020F0502020204030204" pitchFamily="34" charset="0"/>
                <a:ea typeface="Times New Roman" panose="02020603050405020304" pitchFamily="18" charset="0"/>
                <a:cs typeface="Times New Roman" panose="02020603050405020304" pitchFamily="18" charset="0"/>
              </a:rPr>
              <a:t> </a:t>
            </a:r>
            <a:r>
              <a:rPr lang="en-US" sz="2200" b="1" dirty="0" err="1">
                <a:solidFill>
                  <a:srgbClr val="FFFF00"/>
                </a:solidFill>
                <a:latin typeface="Calibri" panose="020F0502020204030204" pitchFamily="34" charset="0"/>
                <a:ea typeface="Times New Roman" panose="02020603050405020304" pitchFamily="18" charset="0"/>
                <a:cs typeface="Times New Roman" panose="02020603050405020304" pitchFamily="18" charset="0"/>
              </a:rPr>
              <a:t>Produsului</a:t>
            </a:r>
            <a:endParaRPr lang="ru-RU" sz="22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200" dirty="0" err="1">
                <a:latin typeface="Calibri" panose="020F0502020204030204" pitchFamily="34" charset="0"/>
                <a:ea typeface="Calibri" panose="020F0502020204030204" pitchFamily="34" charset="0"/>
                <a:cs typeface="Times New Roman" panose="02020603050405020304" pitchFamily="18" charset="0"/>
              </a:rPr>
              <a:t>Vom</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opta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pentru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promovarea</a:t>
            </a:r>
            <a:r>
              <a:rPr lang="en-US" sz="2200" dirty="0">
                <a:latin typeface="Calibri" panose="020F0502020204030204" pitchFamily="34" charset="0"/>
                <a:ea typeface="Calibri" panose="020F0502020204030204" pitchFamily="34" charset="0"/>
                <a:cs typeface="Times New Roman" panose="02020603050405020304" pitchFamily="18" charset="0"/>
              </a:rPr>
              <a:t> in </a:t>
            </a:r>
            <a:r>
              <a:rPr lang="en-US" sz="2200" dirty="0" err="1">
                <a:latin typeface="Calibri" panose="020F0502020204030204" pitchFamily="34" charset="0"/>
                <a:ea typeface="Calibri" panose="020F0502020204030204" pitchFamily="34" charset="0"/>
                <a:cs typeface="Times New Roman" panose="02020603050405020304" pitchFamily="18" charset="0"/>
              </a:rPr>
              <a:t>paginile</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defilante</a:t>
            </a:r>
            <a:r>
              <a:rPr lang="en-US" sz="2200" dirty="0">
                <a:latin typeface="Calibri" panose="020F0502020204030204" pitchFamily="34" charset="0"/>
                <a:ea typeface="Calibri" panose="020F0502020204030204" pitchFamily="34" charset="0"/>
                <a:cs typeface="Times New Roman" panose="02020603050405020304" pitchFamily="18" charset="0"/>
              </a:rPr>
              <a:t> ale </a:t>
            </a:r>
            <a:r>
              <a:rPr lang="en-US" sz="2200" dirty="0" err="1">
                <a:latin typeface="Calibri" panose="020F0502020204030204" pitchFamily="34" charset="0"/>
                <a:ea typeface="Calibri" panose="020F0502020204030204" pitchFamily="34" charset="0"/>
                <a:cs typeface="Times New Roman" panose="02020603050405020304" pitchFamily="18" charset="0"/>
              </a:rPr>
              <a:t>posturilor</a:t>
            </a:r>
            <a:r>
              <a:rPr lang="en-US" sz="2200" dirty="0">
                <a:latin typeface="Calibri" panose="020F0502020204030204" pitchFamily="34" charset="0"/>
                <a:ea typeface="Calibri" panose="020F0502020204030204" pitchFamily="34" charset="0"/>
                <a:cs typeface="Times New Roman" panose="02020603050405020304" pitchFamily="18" charset="0"/>
              </a:rPr>
              <a:t> locale TV (</a:t>
            </a:r>
            <a:r>
              <a:rPr lang="en-US" sz="2200" dirty="0" err="1">
                <a:latin typeface="Calibri" panose="020F0502020204030204" pitchFamily="34" charset="0"/>
                <a:ea typeface="Calibri" panose="020F0502020204030204" pitchFamily="34" charset="0"/>
                <a:cs typeface="Times New Roman" panose="02020603050405020304" pitchFamily="18" charset="0"/>
              </a:rPr>
              <a:t>AiciTV</a:t>
            </a:r>
            <a:r>
              <a:rPr lang="en-US" sz="2200" dirty="0">
                <a:latin typeface="Calibri" panose="020F0502020204030204" pitchFamily="34" charset="0"/>
                <a:ea typeface="Calibri" panose="020F0502020204030204" pitchFamily="34" charset="0"/>
                <a:cs typeface="Times New Roman" panose="02020603050405020304" pitchFamily="18" charset="0"/>
              </a:rPr>
              <a:t>), cu un impact </a:t>
            </a:r>
            <a:r>
              <a:rPr lang="en-US" sz="2200" dirty="0" err="1">
                <a:latin typeface="Calibri" panose="020F0502020204030204" pitchFamily="34" charset="0"/>
                <a:ea typeface="Calibri" panose="020F0502020204030204" pitchFamily="34" charset="0"/>
                <a:cs typeface="Times New Roman" panose="02020603050405020304" pitchFamily="18" charset="0"/>
              </a:rPr>
              <a:t>deosebit</a:t>
            </a:r>
            <a:r>
              <a:rPr lang="en-US" sz="2200" dirty="0">
                <a:latin typeface="Calibri" panose="020F0502020204030204" pitchFamily="34" charset="0"/>
                <a:ea typeface="Calibri" panose="020F0502020204030204" pitchFamily="34" charset="0"/>
                <a:cs typeface="Times New Roman" panose="02020603050405020304" pitchFamily="18" charset="0"/>
              </a:rPr>
              <a:t> in </a:t>
            </a:r>
            <a:r>
              <a:rPr lang="en-US" sz="2200" dirty="0" err="1">
                <a:latin typeface="Calibri" panose="020F0502020204030204" pitchFamily="34" charset="0"/>
                <a:ea typeface="Calibri" panose="020F0502020204030204" pitchFamily="34" charset="0"/>
                <a:cs typeface="Times New Roman" panose="02020603050405020304" pitchFamily="18" charset="0"/>
              </a:rPr>
              <a:t>randul</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potentialilor</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clienti</a:t>
            </a:r>
            <a:r>
              <a:rPr lang="en-US" sz="2200" dirty="0">
                <a:latin typeface="Calibri" panose="020F0502020204030204" pitchFamily="34" charset="0"/>
                <a:ea typeface="Calibri" panose="020F0502020204030204" pitchFamily="34" charset="0"/>
                <a:cs typeface="Times New Roman" panose="02020603050405020304" pitchFamily="18" charset="0"/>
              </a:rPr>
              <a:t>. O </a:t>
            </a:r>
            <a:r>
              <a:rPr lang="en-US" sz="2200" dirty="0" err="1">
                <a:latin typeface="Calibri" panose="020F0502020204030204" pitchFamily="34" charset="0"/>
                <a:ea typeface="Calibri" panose="020F0502020204030204" pitchFamily="34" charset="0"/>
                <a:cs typeface="Times New Roman" panose="02020603050405020304" pitchFamily="18" charset="0"/>
              </a:rPr>
              <a:t>alta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varianta</a:t>
            </a:r>
            <a:r>
              <a:rPr lang="en-US" sz="2200" dirty="0">
                <a:latin typeface="Calibri" panose="020F0502020204030204" pitchFamily="34" charset="0"/>
                <a:ea typeface="Calibri" panose="020F0502020204030204" pitchFamily="34" charset="0"/>
                <a:cs typeface="Times New Roman" panose="02020603050405020304" pitchFamily="18" charset="0"/>
              </a:rPr>
              <a:t> o </a:t>
            </a:r>
            <a:r>
              <a:rPr lang="en-US" sz="2200" dirty="0" err="1">
                <a:latin typeface="Calibri" panose="020F0502020204030204" pitchFamily="34" charset="0"/>
                <a:ea typeface="Calibri" panose="020F0502020204030204" pitchFamily="34" charset="0"/>
                <a:cs typeface="Times New Roman" panose="02020603050405020304" pitchFamily="18" charset="0"/>
              </a:rPr>
              <a:t>reprezinta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promovarea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prin</a:t>
            </a:r>
            <a:r>
              <a:rPr lang="en-US" sz="2200" dirty="0">
                <a:latin typeface="Calibri" panose="020F0502020204030204" pitchFamily="34" charset="0"/>
                <a:ea typeface="Calibri" panose="020F0502020204030204" pitchFamily="34" charset="0"/>
                <a:cs typeface="Times New Roman" panose="02020603050405020304" pitchFamily="18" charset="0"/>
              </a:rPr>
              <a:t> Internet, </a:t>
            </a:r>
            <a:r>
              <a:rPr lang="en-US" sz="2200" dirty="0" err="1">
                <a:latin typeface="Calibri" panose="020F0502020204030204" pitchFamily="34" charset="0"/>
                <a:ea typeface="Calibri" panose="020F0502020204030204" pitchFamily="34" charset="0"/>
                <a:cs typeface="Times New Roman" panose="02020603050405020304" pitchFamily="18" charset="0"/>
              </a:rPr>
              <a:t>inscrierea</a:t>
            </a:r>
            <a:r>
              <a:rPr lang="en-US" sz="2200" dirty="0">
                <a:latin typeface="Calibri" panose="020F0502020204030204" pitchFamily="34" charset="0"/>
                <a:ea typeface="Calibri" panose="020F0502020204030204" pitchFamily="34" charset="0"/>
                <a:cs typeface="Times New Roman" panose="02020603050405020304" pitchFamily="18" charset="0"/>
              </a:rPr>
              <a:t> in </a:t>
            </a:r>
            <a:r>
              <a:rPr lang="en-US" sz="2200" dirty="0" err="1">
                <a:latin typeface="Calibri" panose="020F0502020204030204" pitchFamily="34" charset="0"/>
                <a:ea typeface="Calibri" panose="020F0502020204030204" pitchFamily="34" charset="0"/>
                <a:cs typeface="Times New Roman" panose="02020603050405020304" pitchFamily="18" charset="0"/>
              </a:rPr>
              <a:t>baza</a:t>
            </a:r>
            <a:r>
              <a:rPr lang="en-US" sz="2200" dirty="0">
                <a:latin typeface="Calibri" panose="020F0502020204030204" pitchFamily="34" charset="0"/>
                <a:ea typeface="Calibri" panose="020F0502020204030204" pitchFamily="34" charset="0"/>
                <a:cs typeface="Times New Roman" panose="02020603050405020304" pitchFamily="18" charset="0"/>
              </a:rPr>
              <a:t> de date a </a:t>
            </a:r>
            <a:r>
              <a:rPr lang="en-US" sz="2200" dirty="0" err="1">
                <a:latin typeface="Calibri" panose="020F0502020204030204" pitchFamily="34" charset="0"/>
                <a:ea typeface="Calibri" panose="020F0502020204030204" pitchFamily="34" charset="0"/>
                <a:cs typeface="Times New Roman" panose="02020603050405020304" pitchFamily="18" charset="0"/>
              </a:rPr>
              <a:t>unor</a:t>
            </a:r>
            <a:r>
              <a:rPr lang="en-US" sz="2200" dirty="0">
                <a:latin typeface="Calibri" panose="020F0502020204030204" pitchFamily="34" charset="0"/>
                <a:ea typeface="Calibri" panose="020F0502020204030204" pitchFamily="34" charset="0"/>
                <a:cs typeface="Times New Roman" panose="02020603050405020304" pitchFamily="18" charset="0"/>
              </a:rPr>
              <a:t> site-</a:t>
            </a:r>
            <a:r>
              <a:rPr lang="en-US" sz="2200" dirty="0" err="1">
                <a:latin typeface="Calibri" panose="020F0502020204030204" pitchFamily="34" charset="0"/>
                <a:ea typeface="Calibri" panose="020F0502020204030204" pitchFamily="34" charset="0"/>
                <a:cs typeface="Times New Roman" panose="02020603050405020304" pitchFamily="18" charset="0"/>
              </a:rPr>
              <a:t>uri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Vor</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exista</a:t>
            </a:r>
            <a:r>
              <a:rPr lang="en-US" sz="2200" dirty="0">
                <a:latin typeface="Calibri" panose="020F0502020204030204" pitchFamily="34" charset="0"/>
                <a:ea typeface="Calibri" panose="020F0502020204030204" pitchFamily="34" charset="0"/>
                <a:cs typeface="Times New Roman" panose="02020603050405020304" pitchFamily="18" charset="0"/>
              </a:rPr>
              <a:t> de </a:t>
            </a:r>
            <a:r>
              <a:rPr lang="en-US" sz="2200" dirty="0" err="1">
                <a:latin typeface="Calibri" panose="020F0502020204030204" pitchFamily="34" charset="0"/>
                <a:ea typeface="Calibri" panose="020F0502020204030204" pitchFamily="34" charset="0"/>
                <a:cs typeface="Times New Roman" panose="02020603050405020304" pitchFamily="18" charset="0"/>
              </a:rPr>
              <a:t>asemenea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promotii</a:t>
            </a:r>
            <a:r>
              <a:rPr lang="en-US" sz="2200" dirty="0">
                <a:latin typeface="Calibri" panose="020F0502020204030204" pitchFamily="34" charset="0"/>
                <a:ea typeface="Calibri" panose="020F0502020204030204" pitchFamily="34" charset="0"/>
                <a:cs typeface="Times New Roman" panose="02020603050405020304" pitchFamily="18" charset="0"/>
              </a:rPr>
              <a:t>: o </a:t>
            </a:r>
            <a:r>
              <a:rPr lang="en-US" sz="2200" dirty="0" err="1">
                <a:latin typeface="Calibri" panose="020F0502020204030204" pitchFamily="34" charset="0"/>
                <a:ea typeface="Calibri" panose="020F0502020204030204" pitchFamily="34" charset="0"/>
                <a:cs typeface="Times New Roman" panose="02020603050405020304" pitchFamily="18" charset="0"/>
              </a:rPr>
              <a:t>spalare</a:t>
            </a:r>
            <a:r>
              <a:rPr lang="en-US" sz="2200" dirty="0">
                <a:latin typeface="Calibri" panose="020F0502020204030204" pitchFamily="34" charset="0"/>
                <a:ea typeface="Calibri" panose="020F0502020204030204" pitchFamily="34" charset="0"/>
                <a:cs typeface="Times New Roman" panose="02020603050405020304" pitchFamily="18" charset="0"/>
              </a:rPr>
              <a:t> din </a:t>
            </a:r>
            <a:r>
              <a:rPr lang="en-US" sz="2200" dirty="0" err="1">
                <a:latin typeface="Calibri" panose="020F0502020204030204" pitchFamily="34" charset="0"/>
                <a:ea typeface="Calibri" panose="020F0502020204030204" pitchFamily="34" charset="0"/>
                <a:cs typeface="Times New Roman" panose="02020603050405020304" pitchFamily="18" charset="0"/>
              </a:rPr>
              <a:t>zece</a:t>
            </a:r>
            <a:r>
              <a:rPr lang="en-US" sz="2200" dirty="0">
                <a:latin typeface="Calibri" panose="020F0502020204030204" pitchFamily="34" charset="0"/>
                <a:ea typeface="Calibri" panose="020F0502020204030204" pitchFamily="34" charset="0"/>
                <a:cs typeface="Times New Roman" panose="02020603050405020304" pitchFamily="18" charset="0"/>
              </a:rPr>
              <a:t> gratis, </a:t>
            </a:r>
            <a:r>
              <a:rPr lang="en-US" sz="2200" dirty="0" err="1">
                <a:latin typeface="Calibri" panose="020F0502020204030204" pitchFamily="34" charset="0"/>
                <a:ea typeface="Calibri" panose="020F0502020204030204" pitchFamily="34" charset="0"/>
                <a:cs typeface="Times New Roman" panose="02020603050405020304" pitchFamily="18" charset="0"/>
              </a:rPr>
              <a:t>participarea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ocazionala</a:t>
            </a:r>
            <a:r>
              <a:rPr lang="en-US" sz="2200" dirty="0">
                <a:latin typeface="Calibri" panose="020F0502020204030204" pitchFamily="34" charset="0"/>
                <a:ea typeface="Calibri" panose="020F0502020204030204" pitchFamily="34" charset="0"/>
                <a:cs typeface="Times New Roman" panose="02020603050405020304" pitchFamily="18" charset="0"/>
              </a:rPr>
              <a:t> la </a:t>
            </a:r>
            <a:r>
              <a:rPr lang="en-US" sz="2200" dirty="0" err="1">
                <a:latin typeface="Calibri" panose="020F0502020204030204" pitchFamily="34" charset="0"/>
                <a:ea typeface="Calibri" panose="020F0502020204030204" pitchFamily="34" charset="0"/>
                <a:cs typeface="Times New Roman" panose="02020603050405020304" pitchFamily="18" charset="0"/>
              </a:rPr>
              <a:t>tombole</a:t>
            </a:r>
            <a:r>
              <a:rPr lang="en-US" sz="2200" dirty="0">
                <a:latin typeface="Calibri" panose="020F0502020204030204" pitchFamily="34" charset="0"/>
                <a:ea typeface="Calibri" panose="020F0502020204030204" pitchFamily="34" charset="0"/>
                <a:cs typeface="Times New Roman" panose="02020603050405020304" pitchFamily="18" charset="0"/>
              </a:rPr>
              <a:t> cu </a:t>
            </a:r>
            <a:r>
              <a:rPr lang="en-US" sz="2200" dirty="0" err="1">
                <a:latin typeface="Calibri" panose="020F0502020204030204" pitchFamily="34" charset="0"/>
                <a:ea typeface="Calibri" panose="020F0502020204030204" pitchFamily="34" charset="0"/>
                <a:cs typeface="Times New Roman" panose="02020603050405020304" pitchFamily="18" charset="0"/>
              </a:rPr>
              <a:t>premii</a:t>
            </a:r>
            <a:r>
              <a:rPr lang="en-US" sz="2200" dirty="0">
                <a:latin typeface="Calibri" panose="020F0502020204030204" pitchFamily="34" charset="0"/>
                <a:ea typeface="Calibri" panose="020F0502020204030204" pitchFamily="34" charset="0"/>
                <a:cs typeface="Times New Roman" panose="02020603050405020304" pitchFamily="18" charset="0"/>
              </a:rPr>
              <a:t> in </a:t>
            </a:r>
            <a:r>
              <a:rPr lang="en-US" sz="2200" dirty="0" err="1">
                <a:latin typeface="Calibri" panose="020F0502020204030204" pitchFamily="34" charset="0"/>
                <a:ea typeface="Calibri" panose="020F0502020204030204" pitchFamily="34" charset="0"/>
                <a:cs typeface="Times New Roman" panose="02020603050405020304" pitchFamily="18" charset="0"/>
              </a:rPr>
              <a:t>bani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si</a:t>
            </a:r>
            <a:r>
              <a:rPr lang="en-US" sz="2200" dirty="0">
                <a:latin typeface="Calibri" panose="020F0502020204030204" pitchFamily="34" charset="0"/>
                <a:ea typeface="Calibri" panose="020F0502020204030204" pitchFamily="34" charset="0"/>
                <a:cs typeface="Times New Roman" panose="02020603050405020304" pitchFamily="18" charset="0"/>
              </a:rPr>
              <a:t>/</a:t>
            </a:r>
            <a:r>
              <a:rPr lang="en-US" sz="2200" dirty="0" err="1">
                <a:latin typeface="Calibri" panose="020F0502020204030204" pitchFamily="34" charset="0"/>
                <a:ea typeface="Calibri" panose="020F0502020204030204" pitchFamily="34" charset="0"/>
                <a:cs typeface="Times New Roman" panose="02020603050405020304" pitchFamily="18" charset="0"/>
              </a:rPr>
              <a:t>sau</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sedinte</a:t>
            </a:r>
            <a:r>
              <a:rPr lang="en-US" sz="2200" dirty="0">
                <a:latin typeface="Calibri" panose="020F0502020204030204" pitchFamily="34" charset="0"/>
                <a:ea typeface="Calibri" panose="020F0502020204030204" pitchFamily="34" charset="0"/>
                <a:cs typeface="Times New Roman" panose="02020603050405020304" pitchFamily="18" charset="0"/>
              </a:rPr>
              <a:t> de </a:t>
            </a:r>
            <a:r>
              <a:rPr lang="en-US" sz="2200" dirty="0" err="1">
                <a:latin typeface="Calibri" panose="020F0502020204030204" pitchFamily="34" charset="0"/>
                <a:ea typeface="Calibri" panose="020F0502020204030204" pitchFamily="34" charset="0"/>
                <a:cs typeface="Times New Roman" panose="02020603050405020304" pitchFamily="18" charset="0"/>
              </a:rPr>
              <a:t>spalare</a:t>
            </a:r>
            <a:r>
              <a:rPr lang="en-US" sz="2200" dirty="0">
                <a:latin typeface="Calibri" panose="020F0502020204030204" pitchFamily="34" charset="0"/>
                <a:ea typeface="Calibri" panose="020F0502020204030204" pitchFamily="34" charset="0"/>
                <a:cs typeface="Times New Roman" panose="02020603050405020304" pitchFamily="18" charset="0"/>
              </a:rPr>
              <a:t> gratis etc.</a:t>
            </a:r>
            <a:endParaRPr lang="ro-RO"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ru-RU" sz="2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200" b="1"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Tipul</a:t>
            </a:r>
            <a:r>
              <a:rPr lang="en-US" sz="2200" b="1" dirty="0">
                <a:solidFill>
                  <a:srgbClr val="FFFF00"/>
                </a:solidFill>
                <a:latin typeface="Calibri" panose="020F0502020204030204" pitchFamily="34" charset="0"/>
                <a:ea typeface="Calibri" panose="020F0502020204030204" pitchFamily="34" charset="0"/>
                <a:cs typeface="Times New Roman" panose="02020603050405020304" pitchFamily="18" charset="0"/>
              </a:rPr>
              <a:t> de </a:t>
            </a:r>
            <a:r>
              <a:rPr lang="en-US" sz="2200" b="1" dirty="0" err="1">
                <a:solidFill>
                  <a:srgbClr val="FFFF00"/>
                </a:solidFill>
                <a:latin typeface="Calibri" panose="020F0502020204030204" pitchFamily="34" charset="0"/>
                <a:ea typeface="Calibri" panose="020F0502020204030204" pitchFamily="34" charset="0"/>
                <a:cs typeface="Times New Roman" panose="02020603050405020304" pitchFamily="18" charset="0"/>
              </a:rPr>
              <a:t>piata</a:t>
            </a:r>
            <a:endParaRPr lang="ru-RU" sz="22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200" dirty="0" err="1">
                <a:latin typeface="Calibri" panose="020F0502020204030204" pitchFamily="34" charset="0"/>
                <a:ea typeface="Calibri" panose="020F0502020204030204" pitchFamily="34" charset="0"/>
                <a:cs typeface="Times New Roman" panose="02020603050405020304" pitchFamily="18" charset="0"/>
              </a:rPr>
              <a:t>Spalatoria</a:t>
            </a:r>
            <a:r>
              <a:rPr lang="en-US" sz="2200" dirty="0">
                <a:latin typeface="Calibri" panose="020F0502020204030204" pitchFamily="34" charset="0"/>
                <a:ea typeface="Calibri" panose="020F0502020204030204" pitchFamily="34" charset="0"/>
                <a:cs typeface="Times New Roman" panose="02020603050405020304" pitchFamily="18" charset="0"/>
              </a:rPr>
              <a:t> se </a:t>
            </a:r>
            <a:r>
              <a:rPr lang="en-US" sz="2200" dirty="0" err="1">
                <a:latin typeface="Calibri" panose="020F0502020204030204" pitchFamily="34" charset="0"/>
                <a:ea typeface="Calibri" panose="020F0502020204030204" pitchFamily="34" charset="0"/>
                <a:cs typeface="Times New Roman" panose="02020603050405020304" pitchFamily="18" charset="0"/>
              </a:rPr>
              <a:t>va</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adresa</a:t>
            </a:r>
            <a:r>
              <a:rPr lang="en-US" sz="2200" dirty="0">
                <a:latin typeface="Calibri" panose="020F0502020204030204" pitchFamily="34" charset="0"/>
                <a:ea typeface="Calibri" panose="020F0502020204030204" pitchFamily="34" charset="0"/>
                <a:cs typeface="Times New Roman" panose="02020603050405020304" pitchFamily="18" charset="0"/>
              </a:rPr>
              <a:t>, in principal, </a:t>
            </a:r>
            <a:r>
              <a:rPr lang="en-US" sz="2200" dirty="0" err="1">
                <a:latin typeface="Calibri" panose="020F0502020204030204" pitchFamily="34" charset="0"/>
                <a:ea typeface="Calibri" panose="020F0502020204030204" pitchFamily="34" charset="0"/>
                <a:cs typeface="Times New Roman" panose="02020603050405020304" pitchFamily="18" charset="0"/>
              </a:rPr>
              <a:t>urmatoarelor</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trei</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err="1">
                <a:latin typeface="Calibri" panose="020F0502020204030204" pitchFamily="34" charset="0"/>
                <a:ea typeface="Calibri" panose="020F0502020204030204" pitchFamily="34" charset="0"/>
                <a:cs typeface="Times New Roman" panose="02020603050405020304" pitchFamily="18" charset="0"/>
              </a:rPr>
              <a:t>grupe</a:t>
            </a:r>
            <a:r>
              <a:rPr lang="en-US" sz="2200" dirty="0">
                <a:latin typeface="Calibri" panose="020F0502020204030204" pitchFamily="34" charset="0"/>
                <a:ea typeface="Calibri" panose="020F0502020204030204" pitchFamily="34" charset="0"/>
                <a:cs typeface="Times New Roman" panose="02020603050405020304" pitchFamily="18" charset="0"/>
              </a:rPr>
              <a:t> de </a:t>
            </a:r>
            <a:r>
              <a:rPr lang="en-US" sz="2200"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clienti:proprietari</a:t>
            </a:r>
            <a:r>
              <a:rPr lang="en-US" sz="2200"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individuali</a:t>
            </a:r>
            <a:r>
              <a:rPr lang="en-US" sz="2200" dirty="0">
                <a:solidFill>
                  <a:srgbClr val="FFC000"/>
                </a:solidFill>
                <a:latin typeface="Calibri" panose="020F0502020204030204" pitchFamily="34" charset="0"/>
                <a:ea typeface="Calibri" panose="020F0502020204030204" pitchFamily="34" charset="0"/>
                <a:cs typeface="Times New Roman" panose="02020603050405020304" pitchFamily="18" charset="0"/>
              </a:rPr>
              <a:t> de </a:t>
            </a:r>
            <a:r>
              <a:rPr lang="en-US" sz="2200"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masini</a:t>
            </a:r>
            <a:r>
              <a:rPr lang="en-US" sz="2200"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dealeri</a:t>
            </a:r>
            <a:r>
              <a:rPr lang="en-US" sz="2200" dirty="0">
                <a:solidFill>
                  <a:srgbClr val="FFC000"/>
                </a:solidFill>
                <a:latin typeface="Calibri" panose="020F0502020204030204" pitchFamily="34" charset="0"/>
                <a:ea typeface="Calibri" panose="020F0502020204030204" pitchFamily="34" charset="0"/>
                <a:cs typeface="Times New Roman" panose="02020603050405020304" pitchFamily="18" charset="0"/>
              </a:rPr>
              <a:t> auto </a:t>
            </a:r>
            <a:r>
              <a:rPr lang="en-US" sz="2200"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si</a:t>
            </a:r>
            <a:r>
              <a:rPr lang="en-US" sz="2200"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afaceri</a:t>
            </a:r>
            <a:r>
              <a:rPr lang="en-US" sz="2200" dirty="0">
                <a:solidFill>
                  <a:srgbClr val="FFC000"/>
                </a:solidFill>
                <a:latin typeface="Calibri" panose="020F0502020204030204" pitchFamily="34" charset="0"/>
                <a:ea typeface="Calibri" panose="020F0502020204030204" pitchFamily="34" charset="0"/>
                <a:cs typeface="Times New Roman" panose="02020603050405020304" pitchFamily="18" charset="0"/>
              </a:rPr>
              <a:t> locale care </a:t>
            </a:r>
            <a:r>
              <a:rPr lang="en-US" sz="2200"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poseda</a:t>
            </a:r>
            <a:r>
              <a:rPr lang="en-US" sz="2200"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r>
              <a:rPr lang="en-US" sz="2200"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flota</a:t>
            </a:r>
            <a:r>
              <a:rPr lang="en-US" sz="2200" dirty="0">
                <a:solidFill>
                  <a:srgbClr val="FFC000"/>
                </a:solidFill>
                <a:latin typeface="Calibri" panose="020F0502020204030204" pitchFamily="34" charset="0"/>
                <a:ea typeface="Calibri" panose="020F0502020204030204" pitchFamily="34" charset="0"/>
                <a:cs typeface="Times New Roman" panose="02020603050405020304" pitchFamily="18" charset="0"/>
              </a:rPr>
              <a:t> de </a:t>
            </a:r>
            <a:r>
              <a:rPr lang="en-US" sz="2200" dirty="0" err="1">
                <a:solidFill>
                  <a:srgbClr val="FFC000"/>
                </a:solidFill>
                <a:latin typeface="Calibri" panose="020F0502020204030204" pitchFamily="34" charset="0"/>
                <a:ea typeface="Calibri" panose="020F0502020204030204" pitchFamily="34" charset="0"/>
                <a:cs typeface="Times New Roman" panose="02020603050405020304" pitchFamily="18" charset="0"/>
              </a:rPr>
              <a:t>masini</a:t>
            </a:r>
            <a:r>
              <a:rPr lang="en-US" sz="2200" dirty="0">
                <a:latin typeface="Calibri" panose="020F0502020204030204" pitchFamily="34" charset="0"/>
                <a:ea typeface="Calibri" panose="020F0502020204030204" pitchFamily="34" charset="0"/>
                <a:cs typeface="Times New Roman" panose="02020603050405020304" pitchFamily="18" charset="0"/>
              </a:rPr>
              <a:t>.</a:t>
            </a:r>
            <a:endParaRPr lang="ru-RU"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6145" name="Рисунок 3" descr="marketing-image-1-750x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905" y="533311"/>
            <a:ext cx="2746174" cy="10894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42875" y="7611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3000" b="1" i="0" u="none" strike="noStrike" cap="none" normalizeH="0" baseline="0" dirty="0" err="1">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Planul</a:t>
            </a:r>
            <a:r>
              <a:rPr kumimoji="0" lang="en-US" altLang="ru-RU" sz="30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Marketing</a:t>
            </a:r>
            <a:endParaRPr kumimoji="0" lang="en-US" altLang="ru-RU" sz="1800" b="0" i="0" u="none" strike="noStrike" cap="none" normalizeH="0" baseline="0" dirty="0">
              <a:ln>
                <a:noFill/>
              </a:ln>
              <a:solidFill>
                <a:schemeClr val="tx1"/>
              </a:solidFill>
              <a:effectLst/>
              <a:latin typeface="Arial" panose="020B0604020202020204" pitchFamily="34" charset="0"/>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624283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a:spLocks noChangeArrowheads="1"/>
          </p:cNvSpPr>
          <p:nvPr/>
        </p:nvSpPr>
        <p:spPr bwMode="auto">
          <a:xfrm>
            <a:off x="1470991" y="129019"/>
            <a:ext cx="8494644"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3200" b="1"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ru-RU" sz="3200" b="1" i="0"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Pretul</a:t>
            </a:r>
            <a:endParaRPr kumimoji="0" lang="ru-RU" altLang="ru-RU" sz="2400" b="0"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pic>
        <p:nvPicPr>
          <p:cNvPr id="7172" name="Рисунок 8" descr="poza-curatare-tapiterie-auto-cu-aparat-profesional-spalare-interior-si-exterior-1-7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748" y="3124540"/>
            <a:ext cx="5062122" cy="30368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ChangeArrowheads="1"/>
          </p:cNvSpPr>
          <p:nvPr/>
        </p:nvSpPr>
        <p:spPr bwMode="auto">
          <a:xfrm>
            <a:off x="304800" y="990793"/>
            <a:ext cx="11211339"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it-IT" altLang="ru-RU"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Pentru ca este important sa tinem seama de actiunile concurentei, preturile abordate vor fi similare cu cele ale concurentei.Se vor practica reduceri de pret cantitative pentru persoanele juridice care incheie contracte cu spalatoria noastra cat si pentru persoanele juridice care isi fac abonament. De asemenea se va incerca fidelizarea clientilor prin reduceri de pret cumulative, prin oferte de tipul: la cinci spalari una gratis, un suc gratuit, etc</a:t>
            </a:r>
            <a:r>
              <a:rPr kumimoji="0" lang="en-US" altLang="ru-RU"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ro-RO" altLang="ru-RU"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ru-RU" altLang="ru-RU"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ru-RU" sz="2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ru-RU" sz="2000" b="0" i="0" u="none" strike="noStrike" cap="none" normalizeH="0" baseline="0" dirty="0" err="1">
                <a:ln>
                  <a:noFill/>
                </a:ln>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spalat</a:t>
            </a:r>
            <a:r>
              <a:rPr kumimoji="0" lang="en-US" altLang="ru-RU" sz="2000" b="0" i="0" u="none" strike="noStrike" cap="none" normalizeH="0" baseline="0" dirty="0">
                <a:ln>
                  <a:noFill/>
                </a:ln>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exterior </a:t>
            </a:r>
            <a:r>
              <a:rPr kumimoji="0" lang="en-US" altLang="ru-RU" sz="2000" b="1" i="0" u="none" strike="noStrike" cap="none" normalizeH="0" baseline="0" dirty="0">
                <a:ln>
                  <a:noFill/>
                </a:ln>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45</a:t>
            </a:r>
            <a:r>
              <a:rPr kumimoji="0" lang="en-US" altLang="ru-RU" sz="2000" b="0" i="0" u="none" strike="noStrike" cap="none" normalizeH="0" baseline="0" dirty="0">
                <a:ln>
                  <a:noFill/>
                </a:ln>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lei</a:t>
            </a:r>
            <a:endParaRPr kumimoji="0" lang="ru-RU" altLang="ru-RU" sz="2000" b="0" i="0" u="none" strike="noStrike" cap="none" normalizeH="0" baseline="0" dirty="0">
              <a:ln>
                <a:noFill/>
              </a:ln>
              <a:solidFill>
                <a:srgbClr val="FFFF00"/>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ru-RU" sz="2000" b="0" i="0" u="none" strike="noStrike" cap="none" normalizeH="0" baseline="0" dirty="0">
                <a:ln>
                  <a:noFill/>
                </a:ln>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ru-RU" sz="2000" b="0" i="0" u="none" strike="noStrike" cap="none" normalizeH="0" baseline="0" dirty="0" err="1">
                <a:ln>
                  <a:noFill/>
                </a:ln>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spalat</a:t>
            </a:r>
            <a:r>
              <a:rPr kumimoji="0" lang="en-US" altLang="ru-RU" sz="2000" b="0" i="0" u="none" strike="noStrike" cap="none" normalizeH="0" baseline="0" dirty="0">
                <a:ln>
                  <a:noFill/>
                </a:ln>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interior </a:t>
            </a:r>
            <a:r>
              <a:rPr kumimoji="0" lang="en-US" altLang="ru-RU" sz="2000" b="1" i="0" u="none" strike="noStrike" cap="none" normalizeH="0" baseline="0" dirty="0">
                <a:ln>
                  <a:noFill/>
                </a:ln>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25</a:t>
            </a:r>
            <a:r>
              <a:rPr kumimoji="0" lang="en-US" altLang="ru-RU" sz="2000" b="0" i="0" u="none" strike="noStrike" cap="none" normalizeH="0" baseline="0" dirty="0">
                <a:ln>
                  <a:noFill/>
                </a:ln>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lei</a:t>
            </a:r>
            <a:endParaRPr kumimoji="0" lang="ru-RU" altLang="ru-RU" sz="2000" b="0" i="0" u="none" strike="noStrike" cap="none" normalizeH="0" baseline="0" dirty="0">
              <a:ln>
                <a:noFill/>
              </a:ln>
              <a:solidFill>
                <a:srgbClr val="FFFF00"/>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ru-RU" sz="2000" b="0" i="0" u="none" strike="noStrike" cap="none" normalizeH="0" baseline="0" dirty="0">
                <a:ln>
                  <a:noFill/>
                </a:ln>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it-IT" altLang="ru-RU" sz="2000" b="0" i="0" u="none" strike="noStrike" cap="none" normalizeH="0" baseline="0" dirty="0">
                <a:ln>
                  <a:noFill/>
                </a:ln>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spalare completa </a:t>
            </a:r>
            <a:r>
              <a:rPr kumimoji="0" lang="en-US" altLang="ru-RU" sz="2000" b="1" i="0" u="none" strike="noStrike" cap="none" normalizeH="0" baseline="0" dirty="0">
                <a:ln>
                  <a:noFill/>
                </a:ln>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65</a:t>
            </a:r>
            <a:r>
              <a:rPr kumimoji="0" lang="en-US" altLang="ru-RU" sz="2000" b="0" i="0" u="none" strike="noStrike" cap="none" normalizeH="0" baseline="0" dirty="0">
                <a:ln>
                  <a:noFill/>
                </a:ln>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lei</a:t>
            </a:r>
            <a:endParaRPr kumimoji="0" lang="ru-RU" altLang="ru-RU" sz="2000" b="0" i="0" u="none" strike="noStrike" cap="none" normalizeH="0" baseline="0" dirty="0">
              <a:ln>
                <a:noFill/>
              </a:ln>
              <a:solidFill>
                <a:srgbClr val="FFFF00"/>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ru-RU" sz="2000" b="0" i="0" u="none" strike="noStrike" cap="none" normalizeH="0" baseline="0" dirty="0">
                <a:ln>
                  <a:noFill/>
                </a:ln>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it-IT" altLang="ru-RU" sz="2000" b="0" i="0" u="none" strike="noStrike" cap="none" normalizeH="0" baseline="0" dirty="0">
                <a:ln>
                  <a:noFill/>
                </a:ln>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spalare motor </a:t>
            </a:r>
            <a:r>
              <a:rPr kumimoji="0" lang="en-US" altLang="ru-RU" sz="2000" b="1" i="0" u="none" strike="noStrike" cap="none" normalizeH="0" baseline="0" dirty="0">
                <a:ln>
                  <a:noFill/>
                </a:ln>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40</a:t>
            </a:r>
            <a:r>
              <a:rPr kumimoji="0" lang="en-US" altLang="ru-RU" sz="2000" b="0" i="0" u="none" strike="noStrike" cap="none" normalizeH="0" baseline="0" dirty="0">
                <a:ln>
                  <a:noFill/>
                </a:ln>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lei</a:t>
            </a:r>
            <a:endParaRPr kumimoji="0" lang="ru-RU" altLang="ru-RU" sz="2000" b="0" i="0" u="none" strike="noStrike" cap="none" normalizeH="0" baseline="0" dirty="0">
              <a:ln>
                <a:noFill/>
              </a:ln>
              <a:solidFill>
                <a:srgbClr val="FFFF00"/>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ru-RU" sz="2000" b="0" i="0" u="none" strike="noStrike" cap="none" normalizeH="0" baseline="0" dirty="0">
                <a:ln>
                  <a:noFill/>
                </a:ln>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a:t>
            </a:r>
            <a:r>
              <a:rPr kumimoji="0" lang="it-IT" altLang="ru-RU" sz="2000" b="0" i="0" u="none" strike="noStrike" cap="none" normalizeH="0" baseline="0" dirty="0">
                <a:ln>
                  <a:noFill/>
                </a:ln>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 polish </a:t>
            </a:r>
            <a:r>
              <a:rPr kumimoji="0" lang="en-US" altLang="ru-RU" sz="2000" b="1" i="0" u="none" strike="noStrike" cap="none" normalizeH="0" baseline="0" dirty="0">
                <a:ln>
                  <a:noFill/>
                </a:ln>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150 </a:t>
            </a:r>
            <a:r>
              <a:rPr kumimoji="0" lang="en-US" altLang="ru-RU" sz="2000" b="0" i="0" u="none" strike="noStrike" cap="none" normalizeH="0" baseline="0" dirty="0">
                <a:ln>
                  <a:noFill/>
                </a:ln>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rPr>
              <a:t>lei</a:t>
            </a:r>
            <a:endParaRPr kumimoji="0" lang="en-US" altLang="ru-RU" sz="2000" b="0" i="0" u="none" strike="noStrike" cap="none" normalizeH="0" baseline="0" dirty="0">
              <a:ln>
                <a:noFill/>
              </a:ln>
              <a:solidFill>
                <a:srgbClr val="FFFF00"/>
              </a:solidFill>
              <a:effectLst/>
              <a:latin typeface="Arial" panose="020B0604020202020204" pitchFamily="34" charset="0"/>
            </a:endParaRPr>
          </a:p>
        </p:txBody>
      </p:sp>
    </p:spTree>
    <p:extLst>
      <p:ext uri="{BB962C8B-B14F-4D97-AF65-F5344CB8AC3E}">
        <p14:creationId xmlns:p14="http://schemas.microsoft.com/office/powerpoint/2010/main" val="3810376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Proiect plan spalatorie doua boxe.png"/>
          <p:cNvPicPr/>
          <p:nvPr/>
        </p:nvPicPr>
        <p:blipFill>
          <a:blip r:embed="rId2" cstate="print"/>
          <a:stretch>
            <a:fillRect/>
          </a:stretch>
        </p:blipFill>
        <p:spPr>
          <a:xfrm>
            <a:off x="1862220" y="3903249"/>
            <a:ext cx="8925049" cy="2762595"/>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3929041426"/>
              </p:ext>
            </p:extLst>
          </p:nvPr>
        </p:nvGraphicFramePr>
        <p:xfrm>
          <a:off x="1862220" y="1356492"/>
          <a:ext cx="8827245" cy="2243455"/>
        </p:xfrm>
        <a:graphic>
          <a:graphicData uri="http://schemas.openxmlformats.org/drawingml/2006/table">
            <a:tbl>
              <a:tblPr firstRow="1" firstCol="1" bandRow="1">
                <a:tableStyleId>{5C22544A-7EE6-4342-B048-85BDC9FD1C3A}</a:tableStyleId>
              </a:tblPr>
              <a:tblGrid>
                <a:gridCol w="8827245">
                  <a:extLst>
                    <a:ext uri="{9D8B030D-6E8A-4147-A177-3AD203B41FA5}">
                      <a16:colId xmlns:a16="http://schemas.microsoft.com/office/drawing/2014/main" val="20000"/>
                    </a:ext>
                  </a:extLst>
                </a:gridCol>
              </a:tblGrid>
              <a:tr h="296545">
                <a:tc>
                  <a:txBody>
                    <a:bodyPr/>
                    <a:lstStyle/>
                    <a:p>
                      <a:pPr algn="ctr">
                        <a:lnSpc>
                          <a:spcPct val="115000"/>
                        </a:lnSpc>
                        <a:spcAft>
                          <a:spcPts val="1000"/>
                        </a:spcAft>
                      </a:pPr>
                      <a:r>
                        <a:rPr lang="ru-RU" sz="2000">
                          <a:effectLst/>
                        </a:rPr>
                        <a:t>Personalul</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96545">
                <a:tc>
                  <a:txBody>
                    <a:bodyPr/>
                    <a:lstStyle/>
                    <a:p>
                      <a:pPr algn="ctr">
                        <a:lnSpc>
                          <a:spcPct val="115000"/>
                        </a:lnSpc>
                        <a:spcAft>
                          <a:spcPts val="1000"/>
                        </a:spcAft>
                      </a:pPr>
                      <a:r>
                        <a:rPr lang="ru-RU" sz="2000">
                          <a:effectLst/>
                        </a:rPr>
                        <a:t>Administrator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96545">
                <a:tc>
                  <a:txBody>
                    <a:bodyPr/>
                    <a:lstStyle/>
                    <a:p>
                      <a:pPr algn="ctr">
                        <a:lnSpc>
                          <a:spcPct val="115000"/>
                        </a:lnSpc>
                        <a:spcAft>
                          <a:spcPts val="1000"/>
                        </a:spcAft>
                      </a:pPr>
                      <a:r>
                        <a:rPr lang="ru-RU" sz="2000">
                          <a:effectLst/>
                        </a:rPr>
                        <a:t>1 Contabil</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96545">
                <a:tc>
                  <a:txBody>
                    <a:bodyPr/>
                    <a:lstStyle/>
                    <a:p>
                      <a:pPr algn="ctr">
                        <a:lnSpc>
                          <a:spcPct val="115000"/>
                        </a:lnSpc>
                        <a:spcAft>
                          <a:spcPts val="1000"/>
                        </a:spcAft>
                      </a:pPr>
                      <a:r>
                        <a:rPr lang="en-US" sz="2000">
                          <a:effectLst/>
                        </a:rPr>
                        <a:t>2 Persoane responsabile de spalarea masinilor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93725">
                <a:tc>
                  <a:txBody>
                    <a:bodyPr/>
                    <a:lstStyle/>
                    <a:p>
                      <a:pPr algn="ctr">
                        <a:lnSpc>
                          <a:spcPct val="115000"/>
                        </a:lnSpc>
                        <a:spcAft>
                          <a:spcPts val="1000"/>
                        </a:spcAft>
                      </a:pPr>
                      <a:r>
                        <a:rPr lang="en-US" sz="2000">
                          <a:effectLst/>
                        </a:rPr>
                        <a:t>2 Persoane responsabile de stergerea si polisharea masinilor</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85750">
                <a:tc>
                  <a:txBody>
                    <a:bodyPr/>
                    <a:lstStyle/>
                    <a:p>
                      <a:pPr algn="ctr">
                        <a:lnSpc>
                          <a:spcPct val="115000"/>
                        </a:lnSpc>
                        <a:spcAft>
                          <a:spcPts val="1000"/>
                        </a:spcAft>
                      </a:pPr>
                      <a:r>
                        <a:rPr lang="ru-RU" sz="2000" dirty="0">
                          <a:effectLst/>
                        </a:rPr>
                        <a:t>1 </a:t>
                      </a:r>
                      <a:r>
                        <a:rPr lang="ru-RU" sz="2000" dirty="0" err="1">
                          <a:effectLst/>
                        </a:rPr>
                        <a:t>Casier</a:t>
                      </a:r>
                      <a:r>
                        <a:rPr lang="ru-RU" sz="2000" dirty="0">
                          <a:effectLst/>
                        </a:rPr>
                        <a:t> </a:t>
                      </a:r>
                      <a:r>
                        <a:rPr lang="ru-RU" sz="2000" dirty="0" err="1">
                          <a:effectLst/>
                        </a:rPr>
                        <a:t>care</a:t>
                      </a:r>
                      <a:r>
                        <a:rPr lang="ru-RU" sz="2000" dirty="0">
                          <a:effectLst/>
                        </a:rPr>
                        <a:t> </a:t>
                      </a:r>
                      <a:r>
                        <a:rPr lang="ru-RU" sz="2000" dirty="0" err="1">
                          <a:effectLst/>
                        </a:rPr>
                        <a:t>incaseaza</a:t>
                      </a:r>
                      <a:r>
                        <a:rPr lang="ru-RU" sz="2000" dirty="0">
                          <a:effectLst/>
                        </a:rPr>
                        <a:t> </a:t>
                      </a:r>
                      <a:r>
                        <a:rPr lang="ru-RU" sz="2000" dirty="0" err="1">
                          <a:effectLst/>
                        </a:rPr>
                        <a:t>banii</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3" name="Rectangle 1"/>
          <p:cNvSpPr>
            <a:spLocks noChangeArrowheads="1"/>
          </p:cNvSpPr>
          <p:nvPr/>
        </p:nvSpPr>
        <p:spPr bwMode="auto">
          <a:xfrm>
            <a:off x="4142990" y="327595"/>
            <a:ext cx="3764638" cy="7386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793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79388" algn="ctr" defTabSz="914400" rtl="0" eaLnBrk="0" fontAlgn="base" latinLnBrk="0" hangingPunct="0">
              <a:lnSpc>
                <a:spcPct val="100000"/>
              </a:lnSpc>
              <a:spcBef>
                <a:spcPct val="0"/>
              </a:spcBef>
              <a:spcAft>
                <a:spcPct val="0"/>
              </a:spcAft>
              <a:buClrTx/>
              <a:buSzTx/>
              <a:buFontTx/>
              <a:buNone/>
              <a:tabLst/>
            </a:pPr>
            <a:r>
              <a:rPr kumimoji="0" lang="ru-RU" altLang="ru-RU" sz="2600" b="1" i="0" u="none" strike="noStrike" cap="none" normalizeH="0" baseline="0" dirty="0" err="1">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Planul</a:t>
            </a:r>
            <a:r>
              <a:rPr kumimoji="0" lang="ru-RU" altLang="ru-RU" sz="2600" b="1" i="0" u="none" strike="noStrike" cap="none" normalizeH="0" baseline="0" dirty="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ru-RU" sz="2600" b="1" i="0" u="none" strike="noStrike" cap="none" normalizeH="0" baseline="0" dirty="0" err="1">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Operational</a:t>
            </a:r>
            <a:endParaRPr kumimoji="0" lang="ro-RO" altLang="ru-RU" sz="2600" b="1" i="0" u="none" strike="noStrike" cap="none" normalizeH="0" baseline="0" dirty="0">
              <a:ln>
                <a:noFill/>
              </a:ln>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179388" algn="ctr" defTabSz="914400" rtl="0" eaLnBrk="0" fontAlgn="base" latinLnBrk="0" hangingPunct="0">
              <a:lnSpc>
                <a:spcPct val="100000"/>
              </a:lnSpc>
              <a:spcBef>
                <a:spcPct val="0"/>
              </a:spcBef>
              <a:spcAft>
                <a:spcPct val="0"/>
              </a:spcAft>
              <a:buClrTx/>
              <a:buSzTx/>
              <a:buFontTx/>
              <a:buNone/>
              <a:tabLst/>
            </a:pPr>
            <a:endParaRPr kumimoji="0" lang="ru-RU" altLang="ru-RU" sz="1600" b="0" i="0" u="none" strike="noStrike" cap="none" normalizeH="0" baseline="0" dirty="0">
              <a:ln>
                <a:noFill/>
              </a:ln>
              <a:solidFill>
                <a:srgbClr val="002060"/>
              </a:solidFill>
              <a:effectLst/>
            </a:endParaRPr>
          </a:p>
        </p:txBody>
      </p:sp>
    </p:spTree>
    <p:extLst>
      <p:ext uri="{BB962C8B-B14F-4D97-AF65-F5344CB8AC3E}">
        <p14:creationId xmlns:p14="http://schemas.microsoft.com/office/powerpoint/2010/main" val="251415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313977" y="262992"/>
            <a:ext cx="511736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793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79388" algn="l" defTabSz="914400" rtl="0" eaLnBrk="0" fontAlgn="base" latinLnBrk="0" hangingPunct="0">
              <a:lnSpc>
                <a:spcPct val="100000"/>
              </a:lnSpc>
              <a:spcBef>
                <a:spcPct val="0"/>
              </a:spcBef>
              <a:spcAft>
                <a:spcPct val="0"/>
              </a:spcAft>
              <a:buClrTx/>
              <a:buSzTx/>
              <a:buFontTx/>
              <a:buNone/>
              <a:tabLst/>
            </a:pPr>
            <a:r>
              <a:rPr kumimoji="0" lang="ru-RU" altLang="ru-RU" sz="2400" b="1" i="0"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Planul</a:t>
            </a:r>
            <a:r>
              <a:rPr kumimoji="0" lang="ru-RU" altLang="ru-RU" sz="2400" b="1"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400" b="1" i="0"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Mangement</a:t>
            </a:r>
            <a:r>
              <a:rPr kumimoji="0" lang="ru-RU" altLang="ru-RU" sz="2400" b="1"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400" b="1" i="0"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si</a:t>
            </a:r>
            <a:r>
              <a:rPr kumimoji="0" lang="ru-RU" altLang="ru-RU" sz="2400" b="1"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400" b="1" i="0"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Resurse</a:t>
            </a:r>
            <a:r>
              <a:rPr kumimoji="0" lang="ru-RU" altLang="ru-RU" sz="2400" b="1"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400" b="1" i="0"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Umane</a:t>
            </a:r>
            <a:endParaRPr kumimoji="0" lang="ru-RU" altLang="ru-RU" sz="1100" b="0" i="0" u="none" strike="noStrike" cap="none" normalizeH="0" baseline="0" dirty="0">
              <a:ln>
                <a:noFill/>
              </a:ln>
              <a:solidFill>
                <a:srgbClr val="FFFF00"/>
              </a:solidFill>
              <a:effectLst/>
            </a:endParaRPr>
          </a:p>
          <a:p>
            <a:pPr marL="0" marR="0" lvl="0" indent="179388"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399243" y="1717814"/>
            <a:ext cx="11368036" cy="389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79388" algn="just" defTabSz="914400" rtl="0" eaLnBrk="0" fontAlgn="base" latinLnBrk="0" hangingPunct="0">
              <a:lnSpc>
                <a:spcPct val="150000"/>
              </a:lnSpc>
              <a:spcBef>
                <a:spcPct val="0"/>
              </a:spcBef>
              <a:spcAft>
                <a:spcPct val="0"/>
              </a:spcAft>
              <a:buClrTx/>
              <a:buSzTx/>
              <a:buFontTx/>
              <a:buNone/>
              <a:tabLst/>
            </a:pP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Personalul</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angajat</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în</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spălătoria</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noastra</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trebuie</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sa</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posede</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o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experienţă</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în</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relaţiile</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cu</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clienţii</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și</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cunoașterea</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sau</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însușirea</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modului</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utilizare</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echipamentelor</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și</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instalaţiilor</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Vom</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avea</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4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angajaţi</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responsabili</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spalare</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si</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stergerea</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autovehicolelor</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cu</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un</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salariu</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individual</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împărţiţi</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în</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2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schimburi</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câte</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6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ore</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un</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casier</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un</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contabil</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și</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desigur</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administratorul</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ru-RU" altLang="ru-RU" sz="2800" b="1"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afacerii</a:t>
            </a:r>
            <a:r>
              <a:rPr kumimoji="0" lang="ru-RU" altLang="ru-RU" sz="28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ru-RU" altLang="ru-RU"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159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3"/>
          <p:cNvSpPr>
            <a:spLocks noChangeArrowheads="1"/>
          </p:cNvSpPr>
          <p:nvPr/>
        </p:nvSpPr>
        <p:spPr bwMode="auto">
          <a:xfrm>
            <a:off x="4855757" y="117607"/>
            <a:ext cx="24804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90488" algn="ctr" defTabSz="914400" rtl="0" eaLnBrk="0" fontAlgn="base" latinLnBrk="0" hangingPunct="0">
              <a:lnSpc>
                <a:spcPct val="100000"/>
              </a:lnSpc>
              <a:spcBef>
                <a:spcPct val="0"/>
              </a:spcBef>
              <a:spcAft>
                <a:spcPct val="0"/>
              </a:spcAft>
              <a:buClrTx/>
              <a:buSzTx/>
              <a:buFontTx/>
              <a:buNone/>
              <a:tabLst/>
            </a:pPr>
            <a:r>
              <a:rPr kumimoji="0" lang="ru-RU" altLang="ru-RU" sz="2600" b="1" i="0"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Planul</a:t>
            </a:r>
            <a:r>
              <a:rPr kumimoji="0" lang="ru-RU" altLang="ru-RU" sz="2600" b="1" i="0" u="none" strike="noStrike" cap="none" normalizeH="0" baseline="0" dirty="0">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600" b="1" i="0" u="none" strike="noStrike" cap="none" normalizeH="0" baseline="0" dirty="0" err="1">
                <a:ln>
                  <a:noFill/>
                </a:ln>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Financiar</a:t>
            </a:r>
            <a:endParaRPr kumimoji="0" lang="ru-RU" altLang="ru-RU" sz="1800" b="0" i="0" u="none" strike="noStrike" cap="none" normalizeH="0" baseline="0" dirty="0">
              <a:ln>
                <a:noFill/>
              </a:ln>
              <a:solidFill>
                <a:srgbClr val="FFFF00"/>
              </a:solidFill>
              <a:effectLst/>
              <a:latin typeface="Arial" panose="020B060402020202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551875417"/>
              </p:ext>
            </p:extLst>
          </p:nvPr>
        </p:nvGraphicFramePr>
        <p:xfrm>
          <a:off x="834139" y="4508500"/>
          <a:ext cx="6316980" cy="2152046"/>
        </p:xfrm>
        <a:graphic>
          <a:graphicData uri="http://schemas.openxmlformats.org/drawingml/2006/table">
            <a:tbl>
              <a:tblPr firstRow="1" firstCol="1" bandRow="1">
                <a:tableStyleId>{5C22544A-7EE6-4342-B048-85BDC9FD1C3A}</a:tableStyleId>
              </a:tblPr>
              <a:tblGrid>
                <a:gridCol w="2105660">
                  <a:extLst>
                    <a:ext uri="{9D8B030D-6E8A-4147-A177-3AD203B41FA5}">
                      <a16:colId xmlns:a16="http://schemas.microsoft.com/office/drawing/2014/main" val="20000"/>
                    </a:ext>
                  </a:extLst>
                </a:gridCol>
                <a:gridCol w="2105660">
                  <a:extLst>
                    <a:ext uri="{9D8B030D-6E8A-4147-A177-3AD203B41FA5}">
                      <a16:colId xmlns:a16="http://schemas.microsoft.com/office/drawing/2014/main" val="20001"/>
                    </a:ext>
                  </a:extLst>
                </a:gridCol>
                <a:gridCol w="2105660">
                  <a:extLst>
                    <a:ext uri="{9D8B030D-6E8A-4147-A177-3AD203B41FA5}">
                      <a16:colId xmlns:a16="http://schemas.microsoft.com/office/drawing/2014/main" val="20002"/>
                    </a:ext>
                  </a:extLst>
                </a:gridCol>
              </a:tblGrid>
              <a:tr h="127635">
                <a:tc>
                  <a:txBody>
                    <a:bodyPr/>
                    <a:lstStyle/>
                    <a:p>
                      <a:pPr>
                        <a:lnSpc>
                          <a:spcPct val="115000"/>
                        </a:lnSpc>
                        <a:spcAft>
                          <a:spcPts val="0"/>
                        </a:spcAft>
                      </a:pPr>
                      <a:r>
                        <a:rPr lang="ru-RU" sz="1400" b="1" dirty="0">
                          <a:effectLst/>
                        </a:rPr>
                        <a:t> </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b="1">
                          <a:effectLst/>
                        </a:rPr>
                        <a:t>Salariu mediu lunar(lei)</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b="1">
                          <a:effectLst/>
                        </a:rPr>
                        <a:t>Toate cheltuielile salariale lunare(lei)</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27635">
                <a:tc>
                  <a:txBody>
                    <a:bodyPr/>
                    <a:lstStyle/>
                    <a:p>
                      <a:pPr>
                        <a:lnSpc>
                          <a:spcPct val="115000"/>
                        </a:lnSpc>
                        <a:spcAft>
                          <a:spcPts val="0"/>
                        </a:spcAft>
                      </a:pPr>
                      <a:r>
                        <a:rPr lang="ru-RU" sz="1400" b="1" dirty="0" err="1">
                          <a:effectLst/>
                        </a:rPr>
                        <a:t>Personal</a:t>
                      </a:r>
                      <a:r>
                        <a:rPr lang="ru-RU" sz="1400" b="1" dirty="0">
                          <a:effectLst/>
                        </a:rPr>
                        <a:t> </a:t>
                      </a:r>
                      <a:r>
                        <a:rPr lang="ru-RU" sz="1400" b="1" dirty="0" err="1">
                          <a:effectLst/>
                        </a:rPr>
                        <a:t>productiv</a:t>
                      </a:r>
                      <a:endParaRPr lang="ru-RU" sz="1100" b="1" dirty="0">
                        <a:effectLst/>
                      </a:endParaRPr>
                    </a:p>
                    <a:p>
                      <a:pPr>
                        <a:lnSpc>
                          <a:spcPct val="115000"/>
                        </a:lnSpc>
                        <a:spcAft>
                          <a:spcPts val="0"/>
                        </a:spcAft>
                      </a:pPr>
                      <a:r>
                        <a:rPr lang="ru-RU" sz="1400" b="1" dirty="0">
                          <a:effectLst/>
                        </a:rPr>
                        <a:t>-4lucratori</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b="1" dirty="0">
                          <a:effectLst/>
                        </a:rPr>
                        <a:t> </a:t>
                      </a:r>
                      <a:endParaRPr lang="ru-RU" sz="1100" b="1" dirty="0">
                        <a:effectLst/>
                      </a:endParaRPr>
                    </a:p>
                    <a:p>
                      <a:pPr algn="ctr">
                        <a:lnSpc>
                          <a:spcPct val="115000"/>
                        </a:lnSpc>
                        <a:spcAft>
                          <a:spcPts val="0"/>
                        </a:spcAft>
                      </a:pPr>
                      <a:r>
                        <a:rPr lang="ru-RU" sz="1400" b="1" dirty="0">
                          <a:effectLst/>
                        </a:rPr>
                        <a:t>3200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b="1" dirty="0">
                          <a:effectLst/>
                        </a:rPr>
                        <a:t> </a:t>
                      </a:r>
                      <a:endParaRPr lang="ru-RU" sz="1100" b="1" dirty="0">
                        <a:effectLst/>
                      </a:endParaRPr>
                    </a:p>
                    <a:p>
                      <a:pPr algn="ctr">
                        <a:lnSpc>
                          <a:spcPct val="115000"/>
                        </a:lnSpc>
                        <a:spcAft>
                          <a:spcPts val="0"/>
                        </a:spcAft>
                      </a:pPr>
                      <a:r>
                        <a:rPr lang="ru-RU" sz="1400" b="1" dirty="0">
                          <a:effectLst/>
                        </a:rPr>
                        <a:t>12800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23104">
                <a:tc>
                  <a:txBody>
                    <a:bodyPr/>
                    <a:lstStyle/>
                    <a:p>
                      <a:pPr>
                        <a:lnSpc>
                          <a:spcPct val="115000"/>
                        </a:lnSpc>
                        <a:spcAft>
                          <a:spcPts val="0"/>
                        </a:spcAft>
                      </a:pPr>
                      <a:r>
                        <a:rPr lang="ru-RU" sz="1400" b="1">
                          <a:effectLst/>
                        </a:rPr>
                        <a:t>Personal administrativ</a:t>
                      </a:r>
                      <a:endParaRPr lang="ru-RU" sz="1100" b="1">
                        <a:effectLst/>
                      </a:endParaRPr>
                    </a:p>
                    <a:p>
                      <a:pPr>
                        <a:lnSpc>
                          <a:spcPct val="115000"/>
                        </a:lnSpc>
                        <a:spcAft>
                          <a:spcPts val="0"/>
                        </a:spcAft>
                      </a:pPr>
                      <a:r>
                        <a:rPr lang="ru-RU" sz="1400" b="1">
                          <a:effectLst/>
                        </a:rPr>
                        <a:t>-administrator</a:t>
                      </a:r>
                      <a:endParaRPr lang="ru-RU" sz="1100" b="1">
                        <a:effectLst/>
                      </a:endParaRPr>
                    </a:p>
                    <a:p>
                      <a:pPr>
                        <a:lnSpc>
                          <a:spcPct val="115000"/>
                        </a:lnSpc>
                        <a:spcAft>
                          <a:spcPts val="0"/>
                        </a:spcAft>
                      </a:pPr>
                      <a:r>
                        <a:rPr lang="ru-RU" sz="1400" b="1">
                          <a:effectLst/>
                        </a:rPr>
                        <a:t>-contabil</a:t>
                      </a:r>
                      <a:endParaRPr lang="ru-RU"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b="1" dirty="0">
                          <a:effectLst/>
                        </a:rPr>
                        <a:t> </a:t>
                      </a:r>
                      <a:endParaRPr lang="ru-RU" sz="1100" b="1" dirty="0">
                        <a:effectLst/>
                      </a:endParaRPr>
                    </a:p>
                    <a:p>
                      <a:pPr algn="ctr">
                        <a:lnSpc>
                          <a:spcPct val="115000"/>
                        </a:lnSpc>
                        <a:spcAft>
                          <a:spcPts val="0"/>
                        </a:spcAft>
                      </a:pPr>
                      <a:r>
                        <a:rPr lang="ru-RU" sz="1400" b="1" dirty="0">
                          <a:effectLst/>
                        </a:rPr>
                        <a:t>4400</a:t>
                      </a:r>
                      <a:endParaRPr lang="ru-RU" sz="1100" b="1" dirty="0">
                        <a:effectLst/>
                      </a:endParaRPr>
                    </a:p>
                    <a:p>
                      <a:pPr algn="ctr">
                        <a:lnSpc>
                          <a:spcPct val="115000"/>
                        </a:lnSpc>
                        <a:spcAft>
                          <a:spcPts val="0"/>
                        </a:spcAft>
                      </a:pPr>
                      <a:r>
                        <a:rPr lang="ru-RU" sz="1400" b="1" dirty="0">
                          <a:effectLst/>
                        </a:rPr>
                        <a:t>3300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b="1" dirty="0">
                          <a:effectLst/>
                        </a:rPr>
                        <a:t> </a:t>
                      </a:r>
                      <a:endParaRPr lang="ru-RU" sz="1100" b="1" dirty="0">
                        <a:effectLst/>
                      </a:endParaRPr>
                    </a:p>
                    <a:p>
                      <a:pPr algn="ctr">
                        <a:lnSpc>
                          <a:spcPct val="115000"/>
                        </a:lnSpc>
                        <a:spcAft>
                          <a:spcPts val="0"/>
                        </a:spcAft>
                      </a:pPr>
                      <a:r>
                        <a:rPr lang="ru-RU" sz="1400" b="1" dirty="0">
                          <a:effectLst/>
                        </a:rPr>
                        <a:t>4400</a:t>
                      </a:r>
                      <a:endParaRPr lang="ru-RU" sz="1100" b="1" dirty="0">
                        <a:effectLst/>
                      </a:endParaRPr>
                    </a:p>
                    <a:p>
                      <a:pPr algn="ctr">
                        <a:lnSpc>
                          <a:spcPct val="115000"/>
                        </a:lnSpc>
                        <a:spcAft>
                          <a:spcPts val="0"/>
                        </a:spcAft>
                      </a:pPr>
                      <a:r>
                        <a:rPr lang="ru-RU" sz="1400" b="1" dirty="0">
                          <a:effectLst/>
                        </a:rPr>
                        <a:t>3300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35890">
                <a:tc>
                  <a:txBody>
                    <a:bodyPr/>
                    <a:lstStyle/>
                    <a:p>
                      <a:pPr>
                        <a:lnSpc>
                          <a:spcPct val="115000"/>
                        </a:lnSpc>
                        <a:spcAft>
                          <a:spcPts val="0"/>
                        </a:spcAft>
                      </a:pPr>
                      <a:r>
                        <a:rPr lang="ru-RU" sz="1400" b="1" dirty="0" err="1">
                          <a:effectLst/>
                        </a:rPr>
                        <a:t>Toate</a:t>
                      </a:r>
                      <a:r>
                        <a:rPr lang="ru-RU" sz="1400" b="1" dirty="0">
                          <a:effectLst/>
                        </a:rPr>
                        <a:t> </a:t>
                      </a:r>
                      <a:r>
                        <a:rPr lang="ru-RU" sz="1400" b="1" dirty="0" err="1">
                          <a:effectLst/>
                        </a:rPr>
                        <a:t>cheltuielile</a:t>
                      </a:r>
                      <a:r>
                        <a:rPr lang="ru-RU" sz="1400" b="1" dirty="0">
                          <a:effectLst/>
                        </a:rPr>
                        <a:t> </a:t>
                      </a:r>
                      <a:r>
                        <a:rPr lang="ru-RU" sz="1400" b="1" dirty="0" err="1">
                          <a:effectLst/>
                        </a:rPr>
                        <a:t>salariale</a:t>
                      </a:r>
                      <a:r>
                        <a:rPr lang="ru-RU" sz="1400" b="1" dirty="0">
                          <a:effectLst/>
                        </a:rPr>
                        <a:t> </a:t>
                      </a:r>
                      <a:r>
                        <a:rPr lang="ru-RU" sz="1400" b="1" dirty="0" err="1">
                          <a:effectLst/>
                        </a:rPr>
                        <a:t>lunare</a:t>
                      </a:r>
                      <a:r>
                        <a:rPr lang="ru-RU" sz="1400" b="1" dirty="0">
                          <a:effectLst/>
                        </a:rPr>
                        <a:t> (</a:t>
                      </a:r>
                      <a:r>
                        <a:rPr lang="ru-RU" sz="1400" b="1" dirty="0" err="1">
                          <a:effectLst/>
                        </a:rPr>
                        <a:t>lei</a:t>
                      </a:r>
                      <a:r>
                        <a:rPr lang="ru-RU" sz="1400" b="1" dirty="0">
                          <a:effectLst/>
                        </a:rPr>
                        <a:t>)</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b="1" dirty="0">
                          <a:effectLst/>
                        </a:rPr>
                        <a:t> </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1400" b="1" dirty="0">
                          <a:effectLst/>
                        </a:rPr>
                        <a:t> </a:t>
                      </a:r>
                      <a:endParaRPr lang="ru-RU" sz="1100" b="1" dirty="0">
                        <a:effectLst/>
                      </a:endParaRPr>
                    </a:p>
                    <a:p>
                      <a:pPr algn="ctr">
                        <a:lnSpc>
                          <a:spcPct val="115000"/>
                        </a:lnSpc>
                        <a:spcAft>
                          <a:spcPts val="0"/>
                        </a:spcAft>
                      </a:pPr>
                      <a:r>
                        <a:rPr lang="ru-RU" sz="1400" b="1" dirty="0">
                          <a:effectLst/>
                        </a:rPr>
                        <a:t>20500</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pic>
        <p:nvPicPr>
          <p:cNvPr id="11268" name="Рисунок 15" descr="o-spalatorie-auto-din-chisinau-a-anuntat-cateva-modele-pe-care-le-va-spala-gratis--vezi-daca-esti-in-lista-14942354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4721" y="4067317"/>
            <a:ext cx="2687324" cy="1224909"/>
          </a:xfrm>
          <a:prstGeom prst="rect">
            <a:avLst/>
          </a:prstGeom>
          <a:noFill/>
          <a:extLst>
            <a:ext uri="{909E8E84-426E-40DD-AFC4-6F175D3DCCD1}">
              <a14:hiddenFill xmlns:a14="http://schemas.microsoft.com/office/drawing/2010/main">
                <a:solidFill>
                  <a:srgbClr val="FFFFFF"/>
                </a:solidFill>
              </a14:hiddenFill>
            </a:ext>
          </a:extLst>
        </p:spPr>
      </p:pic>
      <p:pic>
        <p:nvPicPr>
          <p:cNvPr id="11269" name="Рисунок 16" descr="fonduri-europene-spalatorie-au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4721" y="5547022"/>
            <a:ext cx="2687324" cy="10717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2031241" y="45085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7"/>
          <p:cNvSpPr>
            <a:spLocks noChangeArrowheads="1"/>
          </p:cNvSpPr>
          <p:nvPr/>
        </p:nvSpPr>
        <p:spPr bwMode="auto">
          <a:xfrm>
            <a:off x="691748" y="916456"/>
            <a:ext cx="1100226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Pentru</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realizarea</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planului</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financiar</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presupune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că</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unele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vor</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înregistra</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valori</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parcursul</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celor</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3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ani</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previzionaţi</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astfel</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ru-RU" altLang="ru-RU"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considerat</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program</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8:00 - 20:00 = 12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zi</a:t>
            </a:r>
            <a:endParaRPr kumimoji="0" lang="ru-RU" altLang="ru-RU"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posturi</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lucru</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angajati</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repartizaţi</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în</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schimburi</a:t>
            </a:r>
            <a:endParaRPr kumimoji="0" lang="ru-RU" altLang="ru-RU"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observat</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spalat</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interior</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exterior</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durează</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cam</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aproximativ</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30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a:t>
            </a:r>
            <a:endParaRPr kumimoji="0" lang="ru-RU" altLang="ru-RU"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000" b="0" i="0" u="none" strike="noStrike" cap="none" normalizeH="0" baseline="0" dirty="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691747" y="2706970"/>
            <a:ext cx="1100226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cele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două</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posturi</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lucru</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vor</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înregistra</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împreună</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zilnic</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medie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30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mașini</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scenariul</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mediu</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ru-RU" altLang="ru-RU"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valoarea</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medie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unui</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serviciu</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spălare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65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lei</a:t>
            </a:r>
            <a:endParaRPr kumimoji="0" lang="ru-RU" altLang="ru-RU"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fiecare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spălat</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consumă</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în</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medie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40 l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apă</a:t>
            </a:r>
            <a:endParaRPr kumimoji="0" lang="ru-RU" altLang="ru-RU"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spaţiul</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închiriat</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durată</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chirie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lunară</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6300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lei</a:t>
            </a:r>
            <a:endParaRPr kumimoji="0" lang="ru-RU" altLang="ru-RU"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metrul</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cub</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apă</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inclusiv</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epurarea</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este</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evaluat</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a:t>
            </a:r>
            <a:r>
              <a:rPr kumimoji="0" lang="ru-RU" altLang="ru-RU"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11 </a:t>
            </a:r>
            <a:r>
              <a:rPr kumimoji="0" lang="ru-RU" altLang="ru-RU"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lei</a:t>
            </a:r>
            <a:endParaRPr kumimoji="0" lang="ru-RU" altLang="ru-RU"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30443138"/>
      </p:ext>
    </p:extLst>
  </p:cSld>
  <p:clrMapOvr>
    <a:masterClrMapping/>
  </p:clrMapOvr>
</p:sld>
</file>

<file path=ppt/theme/theme1.xml><?xml version="1.0" encoding="utf-8"?>
<a:theme xmlns:a="http://schemas.openxmlformats.org/drawingml/2006/main" name="Глубина">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Глубина</Template>
  <TotalTime>74</TotalTime>
  <Words>752</Words>
  <Application>Microsoft Office PowerPoint</Application>
  <PresentationFormat>Ecran lat</PresentationFormat>
  <Paragraphs>106</Paragraphs>
  <Slides>13</Slides>
  <Notes>0</Notes>
  <HiddenSlides>0</HiddenSlides>
  <MMClips>0</MMClips>
  <ScaleCrop>false</ScaleCrop>
  <HeadingPairs>
    <vt:vector size="6" baseType="variant">
      <vt:variant>
        <vt:lpstr>Fonturi utilizate</vt:lpstr>
      </vt:variant>
      <vt:variant>
        <vt:i4>3</vt:i4>
      </vt:variant>
      <vt:variant>
        <vt:lpstr>Temă</vt:lpstr>
      </vt:variant>
      <vt:variant>
        <vt:i4>1</vt:i4>
      </vt:variant>
      <vt:variant>
        <vt:lpstr>Titluri diapozitive</vt:lpstr>
      </vt:variant>
      <vt:variant>
        <vt:i4>13</vt:i4>
      </vt:variant>
    </vt:vector>
  </HeadingPairs>
  <TitlesOfParts>
    <vt:vector size="17" baseType="lpstr">
      <vt:lpstr>Arial</vt:lpstr>
      <vt:lpstr>Calibri</vt:lpstr>
      <vt:lpstr>Corbel</vt:lpstr>
      <vt:lpstr>Глубина</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Microsoft Office</dc:creator>
  <cp:lastModifiedBy>Dalina</cp:lastModifiedBy>
  <cp:revision>20</cp:revision>
  <dcterms:created xsi:type="dcterms:W3CDTF">2018-01-11T08:13:24Z</dcterms:created>
  <dcterms:modified xsi:type="dcterms:W3CDTF">2022-04-12T08:53:45Z</dcterms:modified>
</cp:coreProperties>
</file>