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7" r:id="rId8"/>
    <p:sldId id="272" r:id="rId9"/>
    <p:sldId id="261" r:id="rId10"/>
    <p:sldId id="274" r:id="rId11"/>
    <p:sldId id="275" r:id="rId12"/>
    <p:sldId id="276" r:id="rId13"/>
    <p:sldId id="262" r:id="rId14"/>
    <p:sldId id="26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>
      <p:cViewPr varScale="1">
        <p:scale>
          <a:sx n="72" d="100"/>
          <a:sy n="72" d="100"/>
        </p:scale>
        <p:origin x="13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0FE9-0B05-44A1-8E28-B3DBBEE66BAB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B03D-52F8-45FC-9D51-CC9AF1B89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3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05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61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96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8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1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2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2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61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4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1757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4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2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7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8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0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0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1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1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8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5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3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4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59ED156-2732-479E-8410-D5807628268D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92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tal Construct - Home | Facebook">
            <a:extLst>
              <a:ext uri="{FF2B5EF4-FFF2-40B4-BE49-F238E27FC236}">
                <a16:creationId xmlns:a16="http://schemas.microsoft.com/office/drawing/2014/main" id="{3585AD74-6BED-425F-BDB0-A9EF2A7D8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504856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829761"/>
          </a:xfrm>
        </p:spPr>
        <p:txBody>
          <a:bodyPr/>
          <a:lstStyle/>
          <a:p>
            <a:r>
              <a:rPr lang="ro-MD" dirty="0">
                <a:effectLst/>
              </a:rPr>
              <a:t>Plan de afaceri  </a:t>
            </a:r>
            <a:br>
              <a:rPr lang="ru-RU" dirty="0">
                <a:effectLst/>
              </a:rPr>
            </a:br>
            <a:r>
              <a:rPr lang="ro-MD" dirty="0">
                <a:effectLst/>
              </a:rPr>
              <a:t>,,Meșter </a:t>
            </a:r>
            <a:r>
              <a:rPr lang="ro-MD" dirty="0" err="1">
                <a:effectLst/>
              </a:rPr>
              <a:t>Faur’’S.R.L</a:t>
            </a:r>
            <a:r>
              <a:rPr lang="ro-MD" dirty="0">
                <a:effectLst/>
              </a:rPr>
              <a:t>.</a:t>
            </a:r>
            <a:endParaRPr lang="ru-R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810" y="2391328"/>
            <a:ext cx="7772400" cy="1829760"/>
          </a:xfrm>
        </p:spPr>
        <p:txBody>
          <a:bodyPr>
            <a:normAutofit/>
          </a:bodyPr>
          <a:lstStyle/>
          <a:p>
            <a:r>
              <a:rPr lang="ro-MD" sz="1600" dirty="0"/>
              <a:t>Director: </a:t>
            </a:r>
            <a:r>
              <a:rPr lang="ro-MD" sz="1600" dirty="0" err="1"/>
              <a:t>Sadovnic</a:t>
            </a:r>
            <a:r>
              <a:rPr lang="ro-MD" sz="1600" dirty="0"/>
              <a:t> Constantin</a:t>
            </a:r>
            <a:endParaRPr lang="ru-RU" sz="1600" dirty="0"/>
          </a:p>
          <a:p>
            <a:r>
              <a:rPr lang="ro-MD" sz="1600" dirty="0"/>
              <a:t>Adresa: mun. </a:t>
            </a:r>
            <a:r>
              <a:rPr lang="ro-MD" sz="1600" dirty="0" err="1"/>
              <a:t>Chisinau</a:t>
            </a:r>
            <a:r>
              <a:rPr lang="ro-MD" sz="1600" dirty="0"/>
              <a:t>, bd Decebal 72/2</a:t>
            </a:r>
            <a:endParaRPr lang="ru-RU" sz="1600" dirty="0"/>
          </a:p>
          <a:p>
            <a:r>
              <a:rPr lang="ro-MD" sz="1600" dirty="0"/>
              <a:t>Telefon: 022538064 </a:t>
            </a:r>
          </a:p>
          <a:p>
            <a:r>
              <a:rPr lang="ro-MD" sz="1600" dirty="0"/>
              <a:t>e-mail: mesterfaur@gmail.com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2FED82-40C7-4000-956E-1351098B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476672"/>
            <a:ext cx="7765322" cy="970450"/>
          </a:xfrm>
        </p:spPr>
        <p:txBody>
          <a:bodyPr/>
          <a:lstStyle/>
          <a:p>
            <a:r>
              <a:rPr lang="ro-MD" dirty="0"/>
              <a:t>Planul operațional</a:t>
            </a:r>
            <a:endParaRPr lang="ru-MD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9D14505-F10E-4A91-907F-051AF4D35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7765322" cy="4058751"/>
          </a:xfrm>
        </p:spPr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en-US" sz="2400" b="1" dirty="0"/>
              <a:t>P</a:t>
            </a:r>
            <a:r>
              <a:rPr lang="ro-MD" sz="2400" b="1" dirty="0" err="1"/>
              <a:t>rocesul</a:t>
            </a:r>
            <a:r>
              <a:rPr lang="en-US" sz="2400" b="1" dirty="0"/>
              <a:t> </a:t>
            </a:r>
            <a:r>
              <a:rPr lang="en-US" sz="2400" b="1" dirty="0" err="1"/>
              <a:t>tehnologic</a:t>
            </a:r>
            <a:endParaRPr lang="en-US" sz="2400" b="1" dirty="0"/>
          </a:p>
          <a:p>
            <a:r>
              <a:rPr lang="en-US" dirty="0"/>
              <a:t>1)</a:t>
            </a:r>
            <a:r>
              <a:rPr lang="en-US" dirty="0" err="1"/>
              <a:t>Pregatirea</a:t>
            </a:r>
            <a:r>
              <a:rPr lang="en-US" dirty="0"/>
              <a:t> </a:t>
            </a:r>
            <a:r>
              <a:rPr lang="en-US" dirty="0" err="1"/>
              <a:t>formelor</a:t>
            </a:r>
            <a:r>
              <a:rPr lang="en-US" dirty="0"/>
              <a:t> </a:t>
            </a:r>
            <a:r>
              <a:rPr lang="ro-MD" dirty="0"/>
              <a:t>pentru                                                 confecțiile din metal</a:t>
            </a:r>
            <a:endParaRPr lang="en-US" dirty="0"/>
          </a:p>
          <a:p>
            <a:r>
              <a:rPr lang="en-US" dirty="0"/>
              <a:t>2)</a:t>
            </a:r>
            <a:r>
              <a:rPr lang="en-US" dirty="0" err="1"/>
              <a:t>Pregatirea</a:t>
            </a:r>
            <a:r>
              <a:rPr lang="en-US" dirty="0"/>
              <a:t> </a:t>
            </a:r>
            <a:r>
              <a:rPr lang="ro-MD" dirty="0"/>
              <a:t>materiei prime</a:t>
            </a:r>
            <a:endParaRPr lang="en-US" dirty="0"/>
          </a:p>
          <a:p>
            <a:r>
              <a:rPr lang="en-US" dirty="0"/>
              <a:t>3)</a:t>
            </a:r>
            <a:r>
              <a:rPr lang="ro-MD" dirty="0"/>
              <a:t>Inițierea procesului de sudare</a:t>
            </a:r>
            <a:endParaRPr lang="en-US" dirty="0"/>
          </a:p>
          <a:p>
            <a:r>
              <a:rPr lang="en-US" dirty="0"/>
              <a:t>4)</a:t>
            </a:r>
            <a:r>
              <a:rPr lang="ro-MD" dirty="0"/>
              <a:t>Ajustarea</a:t>
            </a:r>
            <a:r>
              <a:rPr lang="en-US" dirty="0"/>
              <a:t> </a:t>
            </a:r>
            <a:r>
              <a:rPr lang="ro-MD" dirty="0"/>
              <a:t>confecțiilor                                                             conform </a:t>
            </a:r>
            <a:r>
              <a:rPr lang="en-US" dirty="0" err="1"/>
              <a:t>formelor</a:t>
            </a:r>
            <a:r>
              <a:rPr lang="ro-MD" dirty="0"/>
              <a:t> stabilite</a:t>
            </a:r>
            <a:endParaRPr lang="en-US" dirty="0"/>
          </a:p>
          <a:p>
            <a:r>
              <a:rPr lang="en-US" dirty="0"/>
              <a:t>5)</a:t>
            </a:r>
            <a:r>
              <a:rPr lang="ro-MD" dirty="0"/>
              <a:t> Răcirea și șlefuirea confecțiilor</a:t>
            </a:r>
            <a:endParaRPr lang="en-US" dirty="0"/>
          </a:p>
          <a:p>
            <a:r>
              <a:rPr lang="en-US" dirty="0"/>
              <a:t>6)</a:t>
            </a:r>
            <a:r>
              <a:rPr lang="ro-MD" dirty="0"/>
              <a:t> Vopsirea confecțiilor</a:t>
            </a:r>
            <a:endParaRPr lang="en-US" dirty="0"/>
          </a:p>
          <a:p>
            <a:r>
              <a:rPr lang="en-US" dirty="0"/>
              <a:t>7)</a:t>
            </a:r>
            <a:r>
              <a:rPr lang="ro-MD" dirty="0"/>
              <a:t> Depozitarea confecțiilor din metal</a:t>
            </a:r>
            <a:endParaRPr lang="en-US" dirty="0"/>
          </a:p>
          <a:p>
            <a:endParaRPr lang="ru-MD" dirty="0"/>
          </a:p>
        </p:txBody>
      </p:sp>
      <p:pic>
        <p:nvPicPr>
          <p:cNvPr id="1026" name="Picture 2" descr="Fotografii gratuite de Sudare">
            <a:extLst>
              <a:ext uri="{FF2B5EF4-FFF2-40B4-BE49-F238E27FC236}">
                <a16:creationId xmlns:a16="http://schemas.microsoft.com/office/drawing/2014/main" id="{C26E0B21-D1E9-45C2-A70A-E6285BB58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" r="20863"/>
          <a:stretch/>
        </p:blipFill>
        <p:spPr bwMode="auto">
          <a:xfrm>
            <a:off x="4837416" y="2204864"/>
            <a:ext cx="4053915" cy="32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3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2FED82-40C7-4000-956E-1351098B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476672"/>
            <a:ext cx="7765322" cy="970450"/>
          </a:xfrm>
        </p:spPr>
        <p:txBody>
          <a:bodyPr/>
          <a:lstStyle/>
          <a:p>
            <a:r>
              <a:rPr lang="ro-MD" dirty="0"/>
              <a:t>Planul operațional</a:t>
            </a:r>
            <a:endParaRPr lang="ru-MD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0851D96B-3622-407A-A6E0-5CEABE9FD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6FB8C9DF-3AA0-4925-9776-42FD9ED94242}"/>
              </a:ext>
            </a:extLst>
          </p:cNvPr>
          <p:cNvSpPr/>
          <p:nvPr/>
        </p:nvSpPr>
        <p:spPr>
          <a:xfrm>
            <a:off x="773043" y="1803935"/>
            <a:ext cx="7765322" cy="42168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MD"/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4AB028AB-2A89-4680-95A2-DCA1EA61E36A}"/>
              </a:ext>
            </a:extLst>
          </p:cNvPr>
          <p:cNvSpPr/>
          <p:nvPr/>
        </p:nvSpPr>
        <p:spPr>
          <a:xfrm>
            <a:off x="455848" y="3255366"/>
            <a:ext cx="556738" cy="70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MD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F05DCFE0-EC46-40D6-8A56-9F9052A0B132}"/>
              </a:ext>
            </a:extLst>
          </p:cNvPr>
          <p:cNvSpPr/>
          <p:nvPr/>
        </p:nvSpPr>
        <p:spPr>
          <a:xfrm>
            <a:off x="8180285" y="3137911"/>
            <a:ext cx="556738" cy="646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MD"/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E5AC909F-61A6-4D8C-8738-2B6FB8F8F6E5}"/>
              </a:ext>
            </a:extLst>
          </p:cNvPr>
          <p:cNvSpPr txBox="1"/>
          <p:nvPr/>
        </p:nvSpPr>
        <p:spPr>
          <a:xfrm>
            <a:off x="385893" y="3358352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1600" dirty="0"/>
              <a:t>Intrare</a:t>
            </a:r>
            <a:endParaRPr lang="ro-MD" sz="1400" dirty="0"/>
          </a:p>
          <a:p>
            <a:r>
              <a:rPr lang="ro-MD" sz="1400" dirty="0"/>
              <a:t>Ieșire</a:t>
            </a:r>
            <a:endParaRPr lang="ru-MD" sz="1400" dirty="0"/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4AE9DBFD-0110-4AAC-96C9-F6B0550CB742}"/>
              </a:ext>
            </a:extLst>
          </p:cNvPr>
          <p:cNvSpPr txBox="1"/>
          <p:nvPr/>
        </p:nvSpPr>
        <p:spPr>
          <a:xfrm>
            <a:off x="8100392" y="321207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1600" dirty="0"/>
              <a:t>Intrare</a:t>
            </a:r>
          </a:p>
          <a:p>
            <a:r>
              <a:rPr lang="ro-MD" sz="1600" dirty="0"/>
              <a:t>Ieșire</a:t>
            </a:r>
            <a:endParaRPr lang="ru-MD" sz="1600" dirty="0"/>
          </a:p>
        </p:txBody>
      </p:sp>
      <p:sp>
        <p:nvSpPr>
          <p:cNvPr id="10" name="Dreptunghi: colțuri rotunjite 9">
            <a:extLst>
              <a:ext uri="{FF2B5EF4-FFF2-40B4-BE49-F238E27FC236}">
                <a16:creationId xmlns:a16="http://schemas.microsoft.com/office/drawing/2014/main" id="{E329E35A-94BF-4F78-AF16-0207A83A3259}"/>
              </a:ext>
            </a:extLst>
          </p:cNvPr>
          <p:cNvSpPr/>
          <p:nvPr/>
        </p:nvSpPr>
        <p:spPr>
          <a:xfrm>
            <a:off x="1493123" y="1732450"/>
            <a:ext cx="1638717" cy="1194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MD"/>
          </a:p>
        </p:txBody>
      </p:sp>
      <p:sp>
        <p:nvSpPr>
          <p:cNvPr id="13" name="Dreptunghi: colțuri rotunjite 12">
            <a:extLst>
              <a:ext uri="{FF2B5EF4-FFF2-40B4-BE49-F238E27FC236}">
                <a16:creationId xmlns:a16="http://schemas.microsoft.com/office/drawing/2014/main" id="{4B89C1F9-CB35-4029-97ED-E6C27286A958}"/>
              </a:ext>
            </a:extLst>
          </p:cNvPr>
          <p:cNvSpPr/>
          <p:nvPr/>
        </p:nvSpPr>
        <p:spPr>
          <a:xfrm>
            <a:off x="4139952" y="1732450"/>
            <a:ext cx="1512168" cy="1194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MD"/>
          </a:p>
        </p:txBody>
      </p:sp>
      <p:sp>
        <p:nvSpPr>
          <p:cNvPr id="14" name="Dreptunghi: colțuri rotunjite 13">
            <a:extLst>
              <a:ext uri="{FF2B5EF4-FFF2-40B4-BE49-F238E27FC236}">
                <a16:creationId xmlns:a16="http://schemas.microsoft.com/office/drawing/2014/main" id="{2D131E41-3F64-4296-BD2A-6A2775F45486}"/>
              </a:ext>
            </a:extLst>
          </p:cNvPr>
          <p:cNvSpPr/>
          <p:nvPr/>
        </p:nvSpPr>
        <p:spPr>
          <a:xfrm>
            <a:off x="6580962" y="1732450"/>
            <a:ext cx="1591438" cy="1194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MD"/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E725053C-378A-4ED3-AE58-5BC518EB5F8E}"/>
              </a:ext>
            </a:extLst>
          </p:cNvPr>
          <p:cNvSpPr txBox="1"/>
          <p:nvPr/>
        </p:nvSpPr>
        <p:spPr>
          <a:xfrm>
            <a:off x="1581510" y="1969527"/>
            <a:ext cx="155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dirty="0"/>
              <a:t>Camera 1 </a:t>
            </a:r>
          </a:p>
          <a:p>
            <a:pPr algn="ctr"/>
            <a:r>
              <a:rPr lang="ro-MD" dirty="0"/>
              <a:t>pentru sudare</a:t>
            </a:r>
            <a:endParaRPr lang="ru-MD" dirty="0"/>
          </a:p>
        </p:txBody>
      </p:sp>
      <p:sp>
        <p:nvSpPr>
          <p:cNvPr id="16" name="CasetăText 15">
            <a:extLst>
              <a:ext uri="{FF2B5EF4-FFF2-40B4-BE49-F238E27FC236}">
                <a16:creationId xmlns:a16="http://schemas.microsoft.com/office/drawing/2014/main" id="{B10EDFEF-B2DA-4209-ADCF-D7D0A84B5F43}"/>
              </a:ext>
            </a:extLst>
          </p:cNvPr>
          <p:cNvSpPr txBox="1"/>
          <p:nvPr/>
        </p:nvSpPr>
        <p:spPr>
          <a:xfrm>
            <a:off x="4101790" y="1969527"/>
            <a:ext cx="155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dirty="0"/>
              <a:t>Camera 2</a:t>
            </a:r>
          </a:p>
          <a:p>
            <a:pPr algn="ctr"/>
            <a:r>
              <a:rPr lang="ro-MD" dirty="0"/>
              <a:t>pentru sudare</a:t>
            </a:r>
            <a:endParaRPr lang="ru-MD" dirty="0"/>
          </a:p>
        </p:txBody>
      </p:sp>
      <p:sp>
        <p:nvSpPr>
          <p:cNvPr id="17" name="CasetăText 16">
            <a:extLst>
              <a:ext uri="{FF2B5EF4-FFF2-40B4-BE49-F238E27FC236}">
                <a16:creationId xmlns:a16="http://schemas.microsoft.com/office/drawing/2014/main" id="{ED6C5E87-C043-4B77-8512-133403225492}"/>
              </a:ext>
            </a:extLst>
          </p:cNvPr>
          <p:cNvSpPr txBox="1"/>
          <p:nvPr/>
        </p:nvSpPr>
        <p:spPr>
          <a:xfrm>
            <a:off x="6625970" y="1975111"/>
            <a:ext cx="155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dirty="0"/>
              <a:t>Camera 3</a:t>
            </a:r>
          </a:p>
          <a:p>
            <a:pPr algn="ctr"/>
            <a:r>
              <a:rPr lang="ro-MD" dirty="0"/>
              <a:t>pentru sudare</a:t>
            </a:r>
            <a:endParaRPr lang="ru-MD" dirty="0"/>
          </a:p>
        </p:txBody>
      </p:sp>
      <p:sp>
        <p:nvSpPr>
          <p:cNvPr id="12" name="Dreptunghi: colțuri rotunjite 11">
            <a:extLst>
              <a:ext uri="{FF2B5EF4-FFF2-40B4-BE49-F238E27FC236}">
                <a16:creationId xmlns:a16="http://schemas.microsoft.com/office/drawing/2014/main" id="{A003CCA5-787C-40EA-926D-D3C3E560E55E}"/>
              </a:ext>
            </a:extLst>
          </p:cNvPr>
          <p:cNvSpPr/>
          <p:nvPr/>
        </p:nvSpPr>
        <p:spPr>
          <a:xfrm>
            <a:off x="5868144" y="4300790"/>
            <a:ext cx="2670221" cy="1584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MD"/>
          </a:p>
        </p:txBody>
      </p:sp>
      <p:sp>
        <p:nvSpPr>
          <p:cNvPr id="18" name="CasetăText 17">
            <a:extLst>
              <a:ext uri="{FF2B5EF4-FFF2-40B4-BE49-F238E27FC236}">
                <a16:creationId xmlns:a16="http://schemas.microsoft.com/office/drawing/2014/main" id="{2899C60B-46FE-4B79-B6DF-C81A6FD92426}"/>
              </a:ext>
            </a:extLst>
          </p:cNvPr>
          <p:cNvSpPr txBox="1"/>
          <p:nvPr/>
        </p:nvSpPr>
        <p:spPr>
          <a:xfrm>
            <a:off x="6558570" y="4832802"/>
            <a:ext cx="249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400" dirty="0"/>
              <a:t>Depozit</a:t>
            </a:r>
            <a:endParaRPr lang="ru-MD" sz="2400" dirty="0"/>
          </a:p>
        </p:txBody>
      </p:sp>
      <p:sp>
        <p:nvSpPr>
          <p:cNvPr id="19" name="Dreptunghi: colțuri rotunjite 18">
            <a:extLst>
              <a:ext uri="{FF2B5EF4-FFF2-40B4-BE49-F238E27FC236}">
                <a16:creationId xmlns:a16="http://schemas.microsoft.com/office/drawing/2014/main" id="{5185DD0D-E692-4C1A-B421-3F58B4EDFE1B}"/>
              </a:ext>
            </a:extLst>
          </p:cNvPr>
          <p:cNvSpPr/>
          <p:nvPr/>
        </p:nvSpPr>
        <p:spPr>
          <a:xfrm>
            <a:off x="773044" y="4581127"/>
            <a:ext cx="1466574" cy="1003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MD"/>
          </a:p>
        </p:txBody>
      </p:sp>
      <p:sp>
        <p:nvSpPr>
          <p:cNvPr id="20" name="CasetăText 19">
            <a:extLst>
              <a:ext uri="{FF2B5EF4-FFF2-40B4-BE49-F238E27FC236}">
                <a16:creationId xmlns:a16="http://schemas.microsoft.com/office/drawing/2014/main" id="{07BA5509-96FB-4DC7-BB3F-3B8369FCACCB}"/>
              </a:ext>
            </a:extLst>
          </p:cNvPr>
          <p:cNvSpPr txBox="1"/>
          <p:nvPr/>
        </p:nvSpPr>
        <p:spPr>
          <a:xfrm>
            <a:off x="737039" y="4786388"/>
            <a:ext cx="163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1600" dirty="0"/>
              <a:t>Locul de muncă al administrator</a:t>
            </a:r>
            <a:endParaRPr lang="ru-MD" sz="1600" dirty="0"/>
          </a:p>
        </p:txBody>
      </p:sp>
      <p:sp>
        <p:nvSpPr>
          <p:cNvPr id="22" name="Dreptunghi: colțuri rotunjite 21">
            <a:extLst>
              <a:ext uri="{FF2B5EF4-FFF2-40B4-BE49-F238E27FC236}">
                <a16:creationId xmlns:a16="http://schemas.microsoft.com/office/drawing/2014/main" id="{1C35AE7A-45C3-47D4-8C65-A7F69CC34721}"/>
              </a:ext>
            </a:extLst>
          </p:cNvPr>
          <p:cNvSpPr/>
          <p:nvPr/>
        </p:nvSpPr>
        <p:spPr>
          <a:xfrm>
            <a:off x="2596722" y="4300790"/>
            <a:ext cx="1109234" cy="1648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MD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DCDADFA4-EEF4-4CDB-A1CD-8FDDA8AA4520}"/>
              </a:ext>
            </a:extLst>
          </p:cNvPr>
          <p:cNvSpPr txBox="1"/>
          <p:nvPr/>
        </p:nvSpPr>
        <p:spPr>
          <a:xfrm>
            <a:off x="2711318" y="4941168"/>
            <a:ext cx="994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000" dirty="0"/>
              <a:t>Vestiar</a:t>
            </a:r>
            <a:endParaRPr lang="ru-MD" sz="2000" dirty="0"/>
          </a:p>
        </p:txBody>
      </p:sp>
      <p:sp>
        <p:nvSpPr>
          <p:cNvPr id="24" name="Dreptunghi: colțuri rotunjite 23">
            <a:extLst>
              <a:ext uri="{FF2B5EF4-FFF2-40B4-BE49-F238E27FC236}">
                <a16:creationId xmlns:a16="http://schemas.microsoft.com/office/drawing/2014/main" id="{AC4C2307-4B15-476A-8501-48D6BF89A35E}"/>
              </a:ext>
            </a:extLst>
          </p:cNvPr>
          <p:cNvSpPr/>
          <p:nvPr/>
        </p:nvSpPr>
        <p:spPr>
          <a:xfrm>
            <a:off x="3935454" y="4300790"/>
            <a:ext cx="1806382" cy="1584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MD"/>
          </a:p>
        </p:txBody>
      </p:sp>
      <p:sp>
        <p:nvSpPr>
          <p:cNvPr id="26" name="CasetăText 25">
            <a:extLst>
              <a:ext uri="{FF2B5EF4-FFF2-40B4-BE49-F238E27FC236}">
                <a16:creationId xmlns:a16="http://schemas.microsoft.com/office/drawing/2014/main" id="{E1B72CFC-CDCC-496F-9935-6CD9EE8E53F5}"/>
              </a:ext>
            </a:extLst>
          </p:cNvPr>
          <p:cNvSpPr txBox="1"/>
          <p:nvPr/>
        </p:nvSpPr>
        <p:spPr>
          <a:xfrm>
            <a:off x="3625984" y="4713390"/>
            <a:ext cx="2497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000" dirty="0"/>
              <a:t>Camera                        pentru vopsire</a:t>
            </a:r>
            <a:endParaRPr lang="ru-MD" sz="2000" dirty="0"/>
          </a:p>
        </p:txBody>
      </p:sp>
    </p:spTree>
    <p:extLst>
      <p:ext uri="{BB962C8B-B14F-4D97-AF65-F5344CB8AC3E}">
        <p14:creationId xmlns:p14="http://schemas.microsoft.com/office/powerpoint/2010/main" val="343188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ro-MD" sz="4100" b="1" kern="1200" noProof="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Resursele necesare</a:t>
            </a:r>
            <a:endParaRPr lang="ru-RU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3240360"/>
          </a:xfrm>
        </p:spPr>
        <p:txBody>
          <a:bodyPr>
            <a:normAutofit/>
          </a:bodyPr>
          <a:lstStyle/>
          <a:p>
            <a:r>
              <a:rPr lang="ro-MD" sz="2000" dirty="0"/>
              <a:t>In cadrul </a:t>
            </a:r>
            <a:r>
              <a:rPr lang="ro-MD" sz="2000" dirty="0" err="1"/>
              <a:t>intreprinderii</a:t>
            </a:r>
            <a:r>
              <a:rPr lang="ro-MD" sz="2000" dirty="0"/>
              <a:t> vor activa 4 persoane, antreprenorul si 3 muncitori </a:t>
            </a:r>
            <a:r>
              <a:rPr lang="ro-MD" sz="2000" dirty="0" err="1"/>
              <a:t>calificati</a:t>
            </a:r>
            <a:r>
              <a:rPr lang="ro-MD" sz="2000" dirty="0"/>
              <a:t>.</a:t>
            </a:r>
          </a:p>
          <a:p>
            <a:r>
              <a:rPr lang="ro-MD" sz="2000" dirty="0"/>
              <a:t>Antreprenorul va conduce </a:t>
            </a:r>
            <a:r>
              <a:rPr lang="ro-MD" sz="2000" dirty="0" err="1"/>
              <a:t>intreprinderea</a:t>
            </a:r>
            <a:r>
              <a:rPr lang="ro-MD" sz="2000" dirty="0"/>
              <a:t>, el va fi preocupat de asigurarea cu materiale  necesare, materie prima si transportul acesteia, deservirea  </a:t>
            </a:r>
            <a:r>
              <a:rPr lang="ro-MD" sz="2000" dirty="0" err="1"/>
              <a:t>clientilor</a:t>
            </a:r>
            <a:r>
              <a:rPr lang="ro-MD" sz="2000" dirty="0"/>
              <a:t> si de evidenta contabila</a:t>
            </a:r>
            <a:endParaRPr lang="ru-RU" sz="2000" dirty="0"/>
          </a:p>
          <a:p>
            <a:r>
              <a:rPr lang="ro-MD" sz="2000" dirty="0"/>
              <a:t> Produsele vor fi </a:t>
            </a:r>
            <a:r>
              <a:rPr lang="ro-MD" sz="2000" dirty="0" err="1"/>
              <a:t>confectionate</a:t>
            </a:r>
            <a:r>
              <a:rPr lang="ro-MD" sz="2000" dirty="0"/>
              <a:t> de 3 muncitor </a:t>
            </a:r>
            <a:r>
              <a:rPr lang="ro-MD" sz="2000" dirty="0" err="1"/>
              <a:t>calificati</a:t>
            </a:r>
            <a:r>
              <a:rPr lang="ro-MD" sz="2000" dirty="0"/>
              <a:t> cu o categorie </a:t>
            </a:r>
            <a:r>
              <a:rPr lang="ro-MD" sz="2000" dirty="0" err="1"/>
              <a:t>inalta</a:t>
            </a:r>
            <a:r>
              <a:rPr lang="ro-MD" sz="2000" dirty="0"/>
              <a:t> de sudare si prelucrare a metalului.</a:t>
            </a:r>
            <a:endParaRPr lang="ru-RU" sz="20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97068"/>
              </p:ext>
            </p:extLst>
          </p:nvPr>
        </p:nvGraphicFramePr>
        <p:xfrm>
          <a:off x="935596" y="4792292"/>
          <a:ext cx="7272808" cy="1440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09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Antreprenorul-directorul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Sadovnic</a:t>
                      </a:r>
                      <a:r>
                        <a:rPr lang="ro-MD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Constantin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10000 lei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3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400">
                          <a:effectLst/>
                        </a:rPr>
                        <a:t>Sudor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Gore Ion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8000 lei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03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Sudor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 err="1">
                          <a:effectLst/>
                        </a:rPr>
                        <a:t>Agachi</a:t>
                      </a:r>
                      <a:r>
                        <a:rPr lang="ro-MD" sz="1400" dirty="0">
                          <a:effectLst/>
                        </a:rPr>
                        <a:t> Artur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8000 lei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 8">
            <a:extLst>
              <a:ext uri="{FF2B5EF4-FFF2-40B4-BE49-F238E27FC236}">
                <a16:creationId xmlns:a16="http://schemas.microsoft.com/office/drawing/2014/main" id="{1BCDC363-ACFD-4043-9250-8E2FB9B4C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81260"/>
              </p:ext>
            </p:extLst>
          </p:nvPr>
        </p:nvGraphicFramePr>
        <p:xfrm>
          <a:off x="962728" y="6232451"/>
          <a:ext cx="724567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225">
                  <a:extLst>
                    <a:ext uri="{9D8B030D-6E8A-4147-A177-3AD203B41FA5}">
                      <a16:colId xmlns:a16="http://schemas.microsoft.com/office/drawing/2014/main" val="2477610656"/>
                    </a:ext>
                  </a:extLst>
                </a:gridCol>
                <a:gridCol w="2415225">
                  <a:extLst>
                    <a:ext uri="{9D8B030D-6E8A-4147-A177-3AD203B41FA5}">
                      <a16:colId xmlns:a16="http://schemas.microsoft.com/office/drawing/2014/main" val="2388093472"/>
                    </a:ext>
                  </a:extLst>
                </a:gridCol>
                <a:gridCol w="2415225">
                  <a:extLst>
                    <a:ext uri="{9D8B030D-6E8A-4147-A177-3AD203B41FA5}">
                      <a16:colId xmlns:a16="http://schemas.microsoft.com/office/drawing/2014/main" val="3880008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o-MD" sz="1400" dirty="0"/>
                        <a:t>         Sudor</a:t>
                      </a:r>
                      <a:endParaRPr lang="ru-M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sz="1400" b="0" dirty="0">
                          <a:solidFill>
                            <a:schemeClr val="bg1"/>
                          </a:solidFill>
                        </a:rPr>
                        <a:t>         </a:t>
                      </a:r>
                      <a:r>
                        <a:rPr lang="ro-MD" sz="1400" b="0" dirty="0" err="1">
                          <a:solidFill>
                            <a:schemeClr val="bg1"/>
                          </a:solidFill>
                        </a:rPr>
                        <a:t>Oboroceanu</a:t>
                      </a:r>
                      <a:r>
                        <a:rPr lang="ro-MD" sz="1400" b="0" dirty="0">
                          <a:solidFill>
                            <a:schemeClr val="bg1"/>
                          </a:solidFill>
                        </a:rPr>
                        <a:t> Ion</a:t>
                      </a:r>
                      <a:endParaRPr lang="ru-MD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1400" b="0" dirty="0">
                          <a:solidFill>
                            <a:schemeClr val="bg1"/>
                          </a:solidFill>
                          <a:effectLst/>
                        </a:rPr>
                        <a:t>          8000 lei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MD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541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0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kumimoji="0" lang="ro-MD" sz="4100" b="1" kern="1200" noProof="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Resursele necesare</a:t>
            </a:r>
            <a:endParaRPr lang="ru-RU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1560" y="1043608"/>
            <a:ext cx="8229600" cy="4473624"/>
          </a:xfrm>
        </p:spPr>
        <p:txBody>
          <a:bodyPr>
            <a:normAutofit lnSpcReduction="10000"/>
          </a:bodyPr>
          <a:lstStyle/>
          <a:p>
            <a:r>
              <a:rPr lang="ro-MD" sz="2000" b="1" dirty="0"/>
              <a:t>Sursele financiare si </a:t>
            </a:r>
            <a:r>
              <a:rPr lang="ro-MD" sz="2000" b="1" dirty="0" err="1"/>
              <a:t>destinatia</a:t>
            </a:r>
            <a:r>
              <a:rPr lang="ro-MD" sz="2000" b="1" dirty="0"/>
              <a:t> lor</a:t>
            </a:r>
          </a:p>
          <a:p>
            <a:endParaRPr lang="ru-RU" sz="2000" dirty="0"/>
          </a:p>
          <a:p>
            <a:r>
              <a:rPr lang="ro-MD" sz="2000" dirty="0"/>
              <a:t>Pentru realizarea obiectivului propus necesita o </a:t>
            </a:r>
            <a:r>
              <a:rPr lang="ro-MD" sz="2000" dirty="0" err="1"/>
              <a:t>investitie</a:t>
            </a:r>
            <a:r>
              <a:rPr lang="ro-MD" sz="2000" dirty="0"/>
              <a:t> de 80000 lei din care:</a:t>
            </a:r>
          </a:p>
          <a:p>
            <a:endParaRPr lang="ru-RU" sz="2000" dirty="0"/>
          </a:p>
          <a:p>
            <a:r>
              <a:rPr lang="ro-MD" sz="2000" dirty="0"/>
              <a:t> 30000 lei-capital propriu</a:t>
            </a:r>
          </a:p>
          <a:p>
            <a:endParaRPr lang="ru-RU" sz="2000" dirty="0"/>
          </a:p>
          <a:p>
            <a:r>
              <a:rPr lang="ro-MD" sz="2000" dirty="0"/>
              <a:t> 50000 lei –credit bancar cu termen de 3 ani si rata anuala a </a:t>
            </a:r>
            <a:r>
              <a:rPr lang="ro-MD" sz="2000" dirty="0" err="1"/>
              <a:t>dobinzii</a:t>
            </a:r>
            <a:r>
              <a:rPr lang="ro-MD" sz="2000" dirty="0"/>
              <a:t> de 15%.</a:t>
            </a:r>
          </a:p>
          <a:p>
            <a:endParaRPr lang="ru-RU" sz="2000" dirty="0"/>
          </a:p>
          <a:p>
            <a:r>
              <a:rPr lang="ro-MD" sz="2000" dirty="0"/>
              <a:t>Tot utilajul va fi </a:t>
            </a:r>
            <a:r>
              <a:rPr lang="ro-MD" sz="2000" dirty="0" err="1"/>
              <a:t>cumparat</a:t>
            </a:r>
            <a:r>
              <a:rPr lang="ro-MD" sz="2000" dirty="0"/>
              <a:t> de la magazinul Volta www.volta.md.</a:t>
            </a:r>
            <a:endParaRPr lang="ru-RU" sz="2000" dirty="0"/>
          </a:p>
          <a:p>
            <a:pPr marL="109728" indent="0">
              <a:buNone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412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2252484"/>
            <a:ext cx="813690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MD" sz="4400" b="1" dirty="0"/>
              <a:t>Mulțumesc pentru atenție</a:t>
            </a:r>
            <a:endParaRPr lang="ru-RU" sz="35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01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kumimoji="0" lang="en-US" sz="4100" b="1" kern="1200" noProof="0" dirty="0" err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Scopul</a:t>
            </a:r>
            <a:endParaRPr lang="ru-R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01" y="980728"/>
            <a:ext cx="843528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o-MD" dirty="0"/>
              <a:t>Scopul </a:t>
            </a:r>
            <a:r>
              <a:rPr lang="ro-MD" dirty="0" err="1"/>
              <a:t>intreprinderi</a:t>
            </a:r>
            <a:r>
              <a:rPr lang="en-US" dirty="0" err="1"/>
              <a:t>i</a:t>
            </a:r>
            <a:r>
              <a:rPr lang="ro-MD" dirty="0"/>
              <a:t> este fabricarea și propunerea  unei diversități de </a:t>
            </a:r>
            <a:r>
              <a:rPr lang="ro-MD" dirty="0" err="1"/>
              <a:t>confectii</a:t>
            </a:r>
            <a:r>
              <a:rPr lang="ro-MD" dirty="0"/>
              <a:t> din metal, la </a:t>
            </a:r>
            <a:r>
              <a:rPr lang="ro-MD" dirty="0" err="1"/>
              <a:t>pret</a:t>
            </a:r>
            <a:r>
              <a:rPr lang="ro-MD" dirty="0"/>
              <a:t> accesibil, </a:t>
            </a:r>
            <a:r>
              <a:rPr lang="ro-MD" dirty="0" err="1"/>
              <a:t>avînd</a:t>
            </a:r>
            <a:r>
              <a:rPr lang="ro-MD" dirty="0"/>
              <a:t> la bază  originalitatea, operativitatea si calitatea construcțiilor metalice.</a:t>
            </a:r>
            <a:r>
              <a:rPr lang="en-US" dirty="0"/>
              <a:t> </a:t>
            </a:r>
          </a:p>
        </p:txBody>
      </p:sp>
      <p:pic>
        <p:nvPicPr>
          <p:cNvPr id="2052" name="Picture 4" descr="Rodeo Trenta estasi porti de fier pe role Regan Frutteto Botanica">
            <a:extLst>
              <a:ext uri="{FF2B5EF4-FFF2-40B4-BE49-F238E27FC236}">
                <a16:creationId xmlns:a16="http://schemas.microsoft.com/office/drawing/2014/main" id="{F7F3EF75-117C-450F-AFA4-E70FAB6C0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r="7476" b="6015"/>
          <a:stretch/>
        </p:blipFill>
        <p:spPr bwMode="auto">
          <a:xfrm>
            <a:off x="1075945" y="2276872"/>
            <a:ext cx="7128792" cy="421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kumimoji="0" lang="ro-MD" sz="3600" b="1" kern="1200" noProof="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Obiectivele</a:t>
            </a:r>
            <a:endParaRPr lang="ru-RU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o-MD" dirty="0"/>
              <a:t>Creșterea anuală a vânzărilor cu 20% în primii 3 ani;</a:t>
            </a:r>
          </a:p>
          <a:p>
            <a:pPr lvl="0"/>
            <a:endParaRPr lang="ru-RU" dirty="0"/>
          </a:p>
          <a:p>
            <a:pPr lvl="0"/>
            <a:r>
              <a:rPr lang="ro-MD" dirty="0"/>
              <a:t>Formarea unei relații de încredere cu clienții, astfel încât promovarea întreprinderii să se realizeze în primul rând prin recomandări;</a:t>
            </a:r>
          </a:p>
          <a:p>
            <a:pPr lvl="0"/>
            <a:endParaRPr lang="ru-RU" dirty="0"/>
          </a:p>
          <a:p>
            <a:r>
              <a:rPr lang="ro-MD" dirty="0"/>
              <a:t>Optimizarea permanenta </a:t>
            </a:r>
            <a:r>
              <a:rPr lang="ro-MD" dirty="0" err="1"/>
              <a:t>acombinarii</a:t>
            </a:r>
            <a:r>
              <a:rPr lang="ro-MD" dirty="0"/>
              <a:t> factorilor de </a:t>
            </a:r>
            <a:r>
              <a:rPr lang="ro-MD" dirty="0" err="1"/>
              <a:t>producţie</a:t>
            </a:r>
            <a:r>
              <a:rPr lang="ro-MD" dirty="0"/>
              <a:t> </a:t>
            </a:r>
            <a:r>
              <a:rPr lang="ro-MD" dirty="0" err="1"/>
              <a:t>utilizaţi</a:t>
            </a:r>
            <a:r>
              <a:rPr lang="ro-MD" dirty="0"/>
              <a:t> în vederea </a:t>
            </a:r>
            <a:r>
              <a:rPr lang="ro-MD" dirty="0" err="1"/>
              <a:t>obţinerii</a:t>
            </a:r>
            <a:r>
              <a:rPr lang="ro-MD" dirty="0"/>
              <a:t> celor mai bune rezultate economice cu costuri cât mai reduse </a:t>
            </a:r>
          </a:p>
          <a:p>
            <a:endParaRPr lang="ro-MD" dirty="0"/>
          </a:p>
          <a:p>
            <a:pPr lvl="0"/>
            <a:r>
              <a:rPr lang="ro-MD" dirty="0"/>
              <a:t>Îmbunătățirea constantă a calității produsului și prestărilor de serviciilor;</a:t>
            </a:r>
            <a:endParaRPr lang="ru-RU" dirty="0"/>
          </a:p>
          <a:p>
            <a:endParaRPr lang="ro-MD" dirty="0"/>
          </a:p>
          <a:p>
            <a:endParaRPr lang="ru-RU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ro-MD" sz="3600" b="1" kern="1200" noProof="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Descrierea produsului</a:t>
            </a:r>
            <a:endParaRPr lang="ru-RU" sz="3600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o-MD" dirty="0"/>
              <a:t>Omului îi este caracteristic să aprecieze frumosul </a:t>
            </a:r>
            <a:r>
              <a:rPr lang="ro-MD" dirty="0" err="1"/>
              <a:t>şi</a:t>
            </a:r>
            <a:r>
              <a:rPr lang="ro-MD" dirty="0"/>
              <a:t> să tindă să fie înconjurat de lucrări de artă. </a:t>
            </a:r>
            <a:r>
              <a:rPr lang="ro-MD" dirty="0" err="1"/>
              <a:t>Confecţiile</a:t>
            </a:r>
            <a:r>
              <a:rPr lang="ro-MD" dirty="0"/>
              <a:t> metalice pot fi de asemenea frumoase </a:t>
            </a:r>
            <a:r>
              <a:rPr lang="ro-MD" dirty="0" err="1"/>
              <a:t>şi</a:t>
            </a:r>
            <a:r>
              <a:rPr lang="ro-MD" dirty="0"/>
              <a:t> elegante. </a:t>
            </a:r>
            <a:r>
              <a:rPr lang="ro-MD" dirty="0" err="1"/>
              <a:t>Porţi</a:t>
            </a:r>
            <a:r>
              <a:rPr lang="ro-MD" dirty="0"/>
              <a:t> din metal, grilaje </a:t>
            </a:r>
            <a:r>
              <a:rPr lang="ro-MD" dirty="0" err="1"/>
              <a:t>şi</a:t>
            </a:r>
            <a:r>
              <a:rPr lang="ro-MD" dirty="0"/>
              <a:t> </a:t>
            </a:r>
            <a:r>
              <a:rPr lang="ro-MD" dirty="0" err="1"/>
              <a:t>uşi</a:t>
            </a:r>
            <a:r>
              <a:rPr lang="ro-MD" dirty="0"/>
              <a:t>, balustrade </a:t>
            </a:r>
            <a:r>
              <a:rPr lang="ro-MD" dirty="0" err="1"/>
              <a:t>şi</a:t>
            </a:r>
            <a:r>
              <a:rPr lang="ro-MD" dirty="0"/>
              <a:t> scări, pergole </a:t>
            </a:r>
            <a:r>
              <a:rPr lang="ro-MD" dirty="0" err="1"/>
              <a:t>şi</a:t>
            </a:r>
            <a:r>
              <a:rPr lang="ro-MD" dirty="0"/>
              <a:t> bănci, viziere din metal cu elemente de artă de forjare creează o atmosferă de prosperitate, securitate, </a:t>
            </a:r>
            <a:r>
              <a:rPr lang="ro-MD" dirty="0" err="1"/>
              <a:t>frumuseţe</a:t>
            </a:r>
            <a:r>
              <a:rPr lang="ro-MD" dirty="0"/>
              <a:t> </a:t>
            </a:r>
            <a:r>
              <a:rPr lang="ro-MD" dirty="0" err="1"/>
              <a:t>şi</a:t>
            </a:r>
            <a:r>
              <a:rPr lang="ro-MD" dirty="0"/>
              <a:t> </a:t>
            </a:r>
            <a:r>
              <a:rPr lang="ro-MD" dirty="0" err="1"/>
              <a:t>eleganţă</a:t>
            </a:r>
            <a:r>
              <a:rPr lang="ro-MD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o-MD" dirty="0"/>
              <a:t>Pentru a-si realiza obiectivele firma </a:t>
            </a:r>
            <a:r>
              <a:rPr lang="ro-MD" dirty="0" err="1"/>
              <a:t>isi</a:t>
            </a:r>
            <a:r>
              <a:rPr lang="ro-MD" dirty="0"/>
              <a:t> propune sa </a:t>
            </a:r>
            <a:r>
              <a:rPr lang="ro-MD" dirty="0" err="1"/>
              <a:t>produca</a:t>
            </a:r>
            <a:r>
              <a:rPr lang="ro-MD" dirty="0"/>
              <a:t> </a:t>
            </a:r>
            <a:r>
              <a:rPr lang="ro-MD" dirty="0" err="1"/>
              <a:t>urmatoarele</a:t>
            </a:r>
            <a:r>
              <a:rPr lang="ro-MD" dirty="0"/>
              <a:t> tipuri de articole:</a:t>
            </a:r>
            <a:endParaRPr lang="ru-RU" dirty="0"/>
          </a:p>
          <a:p>
            <a:endParaRPr lang="ro-MD" dirty="0"/>
          </a:p>
          <a:p>
            <a:endParaRPr lang="ru-RU" noProof="0" dirty="0"/>
          </a:p>
        </p:txBody>
      </p:sp>
      <p:pic>
        <p:nvPicPr>
          <p:cNvPr id="2052" name="Picture 4" descr="Materiale metalice în Moldova buy in Chişinău on Română">
            <a:extLst>
              <a:ext uri="{FF2B5EF4-FFF2-40B4-BE49-F238E27FC236}">
                <a16:creationId xmlns:a16="http://schemas.microsoft.com/office/drawing/2014/main" id="{A7826099-A88F-444F-B483-D08B6285F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476"/>
            <a:ext cx="5400600" cy="230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1751"/>
            <a:ext cx="8229600" cy="1143000"/>
          </a:xfrm>
        </p:spPr>
        <p:txBody>
          <a:bodyPr>
            <a:normAutofit/>
          </a:bodyPr>
          <a:lstStyle/>
          <a:p>
            <a:r>
              <a:rPr lang="ro-MD" sz="3600" dirty="0"/>
              <a:t>   Descrierea produsului</a:t>
            </a:r>
            <a:endParaRPr lang="ru-RU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2"/>
            <a:ext cx="7481504" cy="4525963"/>
          </a:xfrm>
        </p:spPr>
        <p:txBody>
          <a:bodyPr/>
          <a:lstStyle/>
          <a:p>
            <a:pPr marL="36900" lvl="0" indent="0">
              <a:buNone/>
            </a:pPr>
            <a:r>
              <a:rPr lang="ro-MD" dirty="0"/>
              <a:t> </a:t>
            </a:r>
            <a:r>
              <a:rPr lang="ro-MD" dirty="0" err="1"/>
              <a:t>Porti</a:t>
            </a:r>
            <a:r>
              <a:rPr lang="ro-MD" dirty="0"/>
              <a:t>                         Garduri                                       Balustrade</a:t>
            </a:r>
            <a:endParaRPr lang="ru-RU" dirty="0"/>
          </a:p>
          <a:p>
            <a:endParaRPr lang="ru-RU" dirty="0"/>
          </a:p>
          <a:p>
            <a:pPr lvl="0"/>
            <a:endParaRPr lang="ro-MD" dirty="0"/>
          </a:p>
          <a:p>
            <a:pPr lvl="0"/>
            <a:endParaRPr lang="ru-RU" dirty="0"/>
          </a:p>
        </p:txBody>
      </p:sp>
      <p:pic>
        <p:nvPicPr>
          <p:cNvPr id="3074" name="Picture 2" descr="Fabrica de porti din fier - Home | Facebook">
            <a:extLst>
              <a:ext uri="{FF2B5EF4-FFF2-40B4-BE49-F238E27FC236}">
                <a16:creationId xmlns:a16="http://schemas.microsoft.com/office/drawing/2014/main" id="{1F8992A0-F5C0-48DF-A1FF-92CF8CDB3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8" y="2627040"/>
            <a:ext cx="2749848" cy="253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erforjat.md">
            <a:extLst>
              <a:ext uri="{FF2B5EF4-FFF2-40B4-BE49-F238E27FC236}">
                <a16:creationId xmlns:a16="http://schemas.microsoft.com/office/drawing/2014/main" id="{7770DBEB-C941-484E-8748-997B2E4FA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5168" r="3148" b="3484"/>
          <a:stretch/>
        </p:blipFill>
        <p:spPr bwMode="auto">
          <a:xfrm>
            <a:off x="2987824" y="2627041"/>
            <a:ext cx="3049731" cy="253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na-Fier">
            <a:extLst>
              <a:ext uri="{FF2B5EF4-FFF2-40B4-BE49-F238E27FC236}">
                <a16:creationId xmlns:a16="http://schemas.microsoft.com/office/drawing/2014/main" id="{850D2B1F-1EA7-4538-9D39-2D6603C3F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9" t="8485" r="7480"/>
          <a:stretch/>
        </p:blipFill>
        <p:spPr bwMode="auto">
          <a:xfrm>
            <a:off x="6156176" y="2646714"/>
            <a:ext cx="2841006" cy="253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1751"/>
            <a:ext cx="8229600" cy="1143000"/>
          </a:xfrm>
        </p:spPr>
        <p:txBody>
          <a:bodyPr>
            <a:normAutofit/>
          </a:bodyPr>
          <a:lstStyle/>
          <a:p>
            <a:r>
              <a:rPr lang="ro-MD" sz="3600" dirty="0"/>
              <a:t>   Descrierea produsului</a:t>
            </a:r>
            <a:endParaRPr lang="ru-RU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58" y="1484784"/>
            <a:ext cx="8784976" cy="4525963"/>
          </a:xfrm>
        </p:spPr>
        <p:txBody>
          <a:bodyPr/>
          <a:lstStyle/>
          <a:p>
            <a:pPr marL="36900" lvl="0" indent="0">
              <a:buNone/>
            </a:pPr>
            <a:r>
              <a:rPr lang="ro-MD" sz="2000" dirty="0"/>
              <a:t>          Ferestre                                                                 Articole din metal</a:t>
            </a:r>
            <a:endParaRPr lang="ru-RU" sz="2000" dirty="0"/>
          </a:p>
          <a:p>
            <a:endParaRPr lang="ru-RU" dirty="0"/>
          </a:p>
          <a:p>
            <a:pPr lvl="0"/>
            <a:endParaRPr lang="ro-MD" dirty="0"/>
          </a:p>
          <a:p>
            <a:pPr lvl="0"/>
            <a:endParaRPr lang="ru-RU" dirty="0"/>
          </a:p>
        </p:txBody>
      </p:sp>
      <p:pic>
        <p:nvPicPr>
          <p:cNvPr id="4098" name="Picture 2" descr="Pentru siguranta la tine acasa - Grilaje din fier forjat!- Briz.md">
            <a:extLst>
              <a:ext uri="{FF2B5EF4-FFF2-40B4-BE49-F238E27FC236}">
                <a16:creationId xmlns:a16="http://schemas.microsoft.com/office/drawing/2014/main" id="{713D3F2F-7C26-4783-8AFE-B3505BE94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3115"/>
            <a:ext cx="2808312" cy="350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rticole din fier forjat - Moldova | Produse fier forjat la comanda">
            <a:extLst>
              <a:ext uri="{FF2B5EF4-FFF2-40B4-BE49-F238E27FC236}">
                <a16:creationId xmlns:a16="http://schemas.microsoft.com/office/drawing/2014/main" id="{6F603255-AD9D-4E80-A111-0ABD2422D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r="4497"/>
          <a:stretch/>
        </p:blipFill>
        <p:spPr bwMode="auto">
          <a:xfrm>
            <a:off x="4427984" y="2063115"/>
            <a:ext cx="4104456" cy="350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3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o-MD" sz="2800" b="1" dirty="0">
                <a:effectLst/>
              </a:rPr>
              <a:t>              Cine sunt </a:t>
            </a:r>
            <a:r>
              <a:rPr lang="ro-MD" sz="2800" b="1" dirty="0" err="1">
                <a:effectLst/>
              </a:rPr>
              <a:t>potentialii</a:t>
            </a:r>
            <a:r>
              <a:rPr lang="ro-MD" sz="2800" b="1" dirty="0">
                <a:effectLst/>
              </a:rPr>
              <a:t> </a:t>
            </a:r>
            <a:r>
              <a:rPr lang="ro-MD" sz="2800" b="1" dirty="0" err="1">
                <a:effectLst/>
              </a:rPr>
              <a:t>clienti</a:t>
            </a:r>
            <a:r>
              <a:rPr lang="ro-MD" sz="2800" b="1" dirty="0">
                <a:effectLst/>
              </a:rPr>
              <a:t>?</a:t>
            </a:r>
            <a:br>
              <a:rPr lang="ro-MD" sz="2800" dirty="0">
                <a:effectLst/>
              </a:rPr>
            </a:br>
            <a:br>
              <a:rPr lang="ro-MD" sz="2800" dirty="0">
                <a:effectLst/>
              </a:rPr>
            </a:br>
            <a:r>
              <a:rPr lang="ro-MD" sz="2500" dirty="0">
                <a:effectLst/>
              </a:rPr>
              <a:t>Clienții de baza vor fi locuitorii din mun. </a:t>
            </a:r>
            <a:r>
              <a:rPr lang="ro-MD" sz="2500" dirty="0" err="1">
                <a:effectLst/>
              </a:rPr>
              <a:t>Chisinau</a:t>
            </a:r>
            <a:r>
              <a:rPr lang="ro-MD" sz="2500" dirty="0">
                <a:effectLst/>
              </a:rPr>
              <a:t> si a </a:t>
            </a:r>
            <a:r>
              <a:rPr lang="ro-MD" sz="2500" dirty="0" err="1">
                <a:effectLst/>
              </a:rPr>
              <a:t>subrubiilor</a:t>
            </a:r>
            <a:r>
              <a:rPr lang="ro-MD" sz="2500" dirty="0">
                <a:effectLst/>
              </a:rPr>
              <a:t> cum ar fi:</a:t>
            </a:r>
            <a:br>
              <a:rPr lang="ro-MD" sz="2500" dirty="0">
                <a:effectLst/>
              </a:rPr>
            </a:br>
            <a:br>
              <a:rPr lang="ru-RU" sz="2500" dirty="0">
                <a:effectLst/>
              </a:rPr>
            </a:br>
            <a:r>
              <a:rPr lang="ro-MD" sz="2500" dirty="0">
                <a:effectLst/>
              </a:rPr>
              <a:t>persoanele fizice care </a:t>
            </a:r>
            <a:r>
              <a:rPr lang="ro-MD" sz="2500" dirty="0" err="1">
                <a:effectLst/>
              </a:rPr>
              <a:t>detin</a:t>
            </a:r>
            <a:r>
              <a:rPr lang="ro-MD" sz="2500" dirty="0">
                <a:effectLst/>
              </a:rPr>
              <a:t> </a:t>
            </a:r>
            <a:r>
              <a:rPr lang="ro-MD" sz="2500" dirty="0" err="1">
                <a:effectLst/>
              </a:rPr>
              <a:t>proprietati</a:t>
            </a:r>
            <a:r>
              <a:rPr lang="ro-MD" sz="2500" dirty="0">
                <a:effectLst/>
              </a:rPr>
              <a:t> in mediul urban și rural;</a:t>
            </a:r>
            <a:br>
              <a:rPr lang="ro-MD" sz="2500" dirty="0">
                <a:effectLst/>
              </a:rPr>
            </a:br>
            <a:br>
              <a:rPr lang="ru-RU" sz="2500" dirty="0">
                <a:effectLst/>
              </a:rPr>
            </a:br>
            <a:r>
              <a:rPr lang="ro-MD" sz="2500" dirty="0">
                <a:effectLst/>
              </a:rPr>
              <a:t>firme ce </a:t>
            </a:r>
            <a:r>
              <a:rPr lang="ro-MD" sz="2500" dirty="0" err="1">
                <a:effectLst/>
              </a:rPr>
              <a:t>isi</a:t>
            </a:r>
            <a:r>
              <a:rPr lang="ro-MD" sz="2500" dirty="0">
                <a:effectLst/>
              </a:rPr>
              <a:t> </a:t>
            </a:r>
            <a:r>
              <a:rPr lang="ro-MD" sz="2500" dirty="0" err="1">
                <a:effectLst/>
              </a:rPr>
              <a:t>desfasoara</a:t>
            </a:r>
            <a:r>
              <a:rPr lang="ro-MD" sz="2500" dirty="0">
                <a:effectLst/>
              </a:rPr>
              <a:t> activitatea in mediul rural si urban ;</a:t>
            </a:r>
            <a:br>
              <a:rPr lang="ro-MD" sz="2500" dirty="0">
                <a:effectLst/>
              </a:rPr>
            </a:br>
            <a:br>
              <a:rPr lang="ru-RU" sz="2500" dirty="0">
                <a:effectLst/>
              </a:rPr>
            </a:br>
            <a:r>
              <a:rPr lang="ro-MD" sz="2500" dirty="0" err="1">
                <a:effectLst/>
              </a:rPr>
              <a:t>institutii</a:t>
            </a:r>
            <a:r>
              <a:rPr lang="ro-MD" sz="2500" dirty="0">
                <a:effectLst/>
              </a:rPr>
              <a:t> publice ;</a:t>
            </a:r>
            <a:br>
              <a:rPr lang="ro-MD" sz="2500" dirty="0">
                <a:effectLst/>
              </a:rPr>
            </a:br>
            <a:br>
              <a:rPr lang="ru-RU" sz="2500" dirty="0">
                <a:effectLst/>
              </a:rPr>
            </a:br>
            <a:r>
              <a:rPr lang="ro-MD" sz="2500" dirty="0">
                <a:effectLst/>
              </a:rPr>
              <a:t>alți doritori de a comanda produsele companiei noastre.</a:t>
            </a:r>
            <a:endParaRPr lang="ru-RU" sz="2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269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o-MD" sz="4100" b="1" kern="1200" noProof="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Analiza SWOT</a:t>
            </a:r>
            <a:endParaRPr lang="ru-RU" noProof="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497899"/>
              </p:ext>
            </p:extLst>
          </p:nvPr>
        </p:nvGraphicFramePr>
        <p:xfrm>
          <a:off x="1647190" y="1719104"/>
          <a:ext cx="6309186" cy="4529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098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" algn="l"/>
                        </a:tabLst>
                      </a:pPr>
                      <a:r>
                        <a:rPr lang="ro-MD" sz="1600" dirty="0">
                          <a:effectLst/>
                        </a:rPr>
                        <a:t>	</a:t>
                      </a:r>
                      <a:r>
                        <a:rPr lang="ro-MD" sz="1800" dirty="0">
                          <a:effectLst/>
                        </a:rPr>
                        <a:t>Puncte forte</a:t>
                      </a:r>
                      <a:endParaRPr lang="ru-RU" sz="14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" algn="l"/>
                        </a:tabLst>
                      </a:pPr>
                      <a:r>
                        <a:rPr lang="ro-MD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>
                          <a:effectLst/>
                        </a:rPr>
                        <a:t>      1.Personal calificat</a:t>
                      </a:r>
                      <a:endParaRPr lang="ru-RU" sz="14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>
                          <a:effectLst/>
                        </a:rPr>
                        <a:t>2.Utilaj necesar</a:t>
                      </a:r>
                      <a:endParaRPr lang="ru-RU" sz="14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>
                          <a:effectLst/>
                        </a:rPr>
                        <a:t>3.Calitatea serviciilor</a:t>
                      </a:r>
                      <a:endParaRPr lang="ru-RU" sz="14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>
                          <a:effectLst/>
                        </a:rPr>
                        <a:t>4.Preturi accesibile</a:t>
                      </a:r>
                      <a:endParaRPr lang="ru-RU" sz="14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>
                          <a:effectLst/>
                        </a:rPr>
                        <a:t>5.Efectuarea </a:t>
                      </a:r>
                      <a:r>
                        <a:rPr lang="ro-MD" sz="1600" dirty="0" err="1">
                          <a:effectLst/>
                        </a:rPr>
                        <a:t>lucrarilor</a:t>
                      </a:r>
                      <a:r>
                        <a:rPr lang="ro-MD" sz="1600" dirty="0">
                          <a:effectLst/>
                        </a:rPr>
                        <a:t> in timp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800" dirty="0">
                          <a:effectLst/>
                        </a:rPr>
                        <a:t>Puncte slabe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>
                          <a:effectLst/>
                        </a:rPr>
                        <a:t>1.Insuficienta mijloacelor financiare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>
                          <a:effectLst/>
                        </a:rPr>
                        <a:t>2.Promovarea slaba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400" dirty="0">
                          <a:effectLst/>
                        </a:rPr>
                        <a:t>3.Posibil un </a:t>
                      </a:r>
                      <a:r>
                        <a:rPr lang="ro-MD" sz="1400" dirty="0" err="1">
                          <a:effectLst/>
                        </a:rPr>
                        <a:t>numar</a:t>
                      </a:r>
                      <a:r>
                        <a:rPr lang="ro-MD" sz="1400" dirty="0">
                          <a:effectLst/>
                        </a:rPr>
                        <a:t> redus de </a:t>
                      </a:r>
                      <a:r>
                        <a:rPr lang="ro-MD" sz="1400" dirty="0" err="1">
                          <a:effectLst/>
                        </a:rPr>
                        <a:t>clienti</a:t>
                      </a:r>
                      <a:r>
                        <a:rPr lang="ro-MD" sz="1400" dirty="0">
                          <a:effectLst/>
                        </a:rPr>
                        <a:t> la </a:t>
                      </a:r>
                      <a:r>
                        <a:rPr lang="ro-MD" sz="1400" dirty="0" err="1">
                          <a:effectLst/>
                        </a:rPr>
                        <a:t>inceput</a:t>
                      </a:r>
                      <a:r>
                        <a:rPr lang="ro-MD" sz="1400" dirty="0">
                          <a:effectLst/>
                        </a:rPr>
                        <a:t>    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31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800" dirty="0" err="1">
                          <a:effectLst/>
                        </a:rPr>
                        <a:t>Oportunitati</a:t>
                      </a:r>
                      <a:endParaRPr lang="ru-RU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>
                          <a:effectLst/>
                        </a:rPr>
                        <a:t>1.Amplasarea favorabila</a:t>
                      </a:r>
                      <a:endParaRPr lang="ru-RU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>
                          <a:effectLst/>
                        </a:rPr>
                        <a:t>2.Concurenta relativ mica</a:t>
                      </a:r>
                      <a:endParaRPr lang="ru-RU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>
                          <a:effectLst/>
                        </a:rPr>
                        <a:t>3.Posibilitatea de extindere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ro-MD" sz="1200" dirty="0">
                          <a:effectLst/>
                        </a:rPr>
                        <a:t>	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800" dirty="0" err="1">
                          <a:effectLst/>
                        </a:rPr>
                        <a:t>Amenintari</a:t>
                      </a:r>
                      <a:endParaRPr lang="ru-RU" sz="14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>
                          <a:effectLst/>
                        </a:rPr>
                        <a:t>1.Inflația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D" sz="1600" dirty="0">
                          <a:effectLst/>
                        </a:rPr>
                        <a:t>         2.Prețurile mai reduse la       concurenți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21" y="258244"/>
            <a:ext cx="7765322" cy="970450"/>
          </a:xfrm>
        </p:spPr>
        <p:txBody>
          <a:bodyPr/>
          <a:lstStyle/>
          <a:p>
            <a:pPr algn="ctr"/>
            <a:r>
              <a:rPr kumimoji="0" lang="ro-MD" sz="4100" b="1" kern="1200" noProof="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Promovarea întreprinderii</a:t>
            </a:r>
            <a:endParaRPr lang="ru-RU" noProof="0" dirty="0"/>
          </a:p>
        </p:txBody>
      </p:sp>
      <p:pic>
        <p:nvPicPr>
          <p:cNvPr id="4" name="Рисунок 10" descr="agricultura-001-300x300.jpg">
            <a:extLst>
              <a:ext uri="{FF2B5EF4-FFF2-40B4-BE49-F238E27FC236}">
                <a16:creationId xmlns:a16="http://schemas.microsoft.com/office/drawing/2014/main" id="{58F1D0C3-2173-41F1-AA39-BE4667EC2A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216" y="5260586"/>
            <a:ext cx="3642127" cy="143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4069.jpg">
            <a:extLst>
              <a:ext uri="{FF2B5EF4-FFF2-40B4-BE49-F238E27FC236}">
                <a16:creationId xmlns:a16="http://schemas.microsoft.com/office/drawing/2014/main" id="{5C601674-223A-425A-AFD9-1FF09373CC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256" y="3435600"/>
            <a:ext cx="3642127" cy="187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anner4.jpg">
            <a:extLst>
              <a:ext uri="{FF2B5EF4-FFF2-40B4-BE49-F238E27FC236}">
                <a16:creationId xmlns:a16="http://schemas.microsoft.com/office/drawing/2014/main" id="{759E6ADC-24B2-44A8-B222-720740483F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19" t="17180" r="24588"/>
          <a:stretch/>
        </p:blipFill>
        <p:spPr bwMode="auto">
          <a:xfrm>
            <a:off x="545256" y="1391489"/>
            <a:ext cx="3642127" cy="243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8E2D4A5-9BFA-40A9-9886-DF9D7993EA0A}"/>
              </a:ext>
            </a:extLst>
          </p:cNvPr>
          <p:cNvSpPr txBox="1">
            <a:spLocks/>
          </p:cNvSpPr>
          <p:nvPr/>
        </p:nvSpPr>
        <p:spPr>
          <a:xfrm>
            <a:off x="435769" y="76610"/>
            <a:ext cx="10265568" cy="9144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6024E859-117B-4930-A20A-4762D61A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87" y="1817224"/>
            <a:ext cx="4739970" cy="4636814"/>
          </a:xfrm>
        </p:spPr>
        <p:txBody>
          <a:bodyPr>
            <a:normAutofit fontScale="9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o-RO" sz="2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Oformarea unui panou publicitar</a:t>
            </a:r>
            <a:endParaRPr lang="en-US" sz="26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o-RO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6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Promovarea</a:t>
            </a:r>
            <a:r>
              <a:rPr lang="en-US" sz="2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en-US" sz="26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pe</a:t>
            </a:r>
            <a:r>
              <a:rPr lang="en-US" sz="2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re</a:t>
            </a:r>
            <a:r>
              <a:rPr lang="ro-RO" sz="2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țele de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o-RO" sz="2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socializare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o-RO" b="1" dirty="0">
              <a:solidFill>
                <a:srgbClr val="FFC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o-RO" b="1" dirty="0">
              <a:solidFill>
                <a:srgbClr val="FFC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o-RO" b="1" dirty="0">
                <a:solidFill>
                  <a:srgbClr val="FFC000"/>
                </a:solidFill>
              </a:rPr>
              <a:t> </a:t>
            </a:r>
            <a:r>
              <a:rPr lang="ro-RO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Crearea cărților de  vizită</a:t>
            </a:r>
          </a:p>
          <a:p>
            <a:pPr marL="41148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o-RO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3724B000-5642-4087-BCBC-21FB0F21D8B6}"/>
              </a:ext>
            </a:extLst>
          </p:cNvPr>
          <p:cNvSpPr/>
          <p:nvPr/>
        </p:nvSpPr>
        <p:spPr>
          <a:xfrm>
            <a:off x="5439152" y="1470285"/>
            <a:ext cx="3159591" cy="190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o-RO" b="1" dirty="0"/>
              <a:t>Foarte mulți oameni sunt informați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o-RO" b="1" dirty="0"/>
              <a:t>Toți oamenii au număr de contact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o-RO" b="1" dirty="0"/>
              <a:t>Informații detaliate despre întreprindere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sz="2000" b="1" dirty="0"/>
          </a:p>
        </p:txBody>
      </p:sp>
      <p:sp>
        <p:nvSpPr>
          <p:cNvPr id="11" name="Прямоугольник 11">
            <a:extLst>
              <a:ext uri="{FF2B5EF4-FFF2-40B4-BE49-F238E27FC236}">
                <a16:creationId xmlns:a16="http://schemas.microsoft.com/office/drawing/2014/main" id="{B2BE9D78-3A76-4CC7-962D-757E1FEF4576}"/>
              </a:ext>
            </a:extLst>
          </p:cNvPr>
          <p:cNvSpPr/>
          <p:nvPr/>
        </p:nvSpPr>
        <p:spPr>
          <a:xfrm>
            <a:off x="5439152" y="3446723"/>
            <a:ext cx="3159591" cy="2000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/>
              <a:t>Reclama o va vedea  orce persoană  ce se foloseşte de reţelele de socializare.</a:t>
            </a:r>
            <a:endParaRPr lang="ru-RU" b="1" dirty="0"/>
          </a:p>
        </p:txBody>
      </p:sp>
      <p:sp>
        <p:nvSpPr>
          <p:cNvPr id="12" name="Скругленный прямоугольник 12">
            <a:extLst>
              <a:ext uri="{FF2B5EF4-FFF2-40B4-BE49-F238E27FC236}">
                <a16:creationId xmlns:a16="http://schemas.microsoft.com/office/drawing/2014/main" id="{7922674A-04F2-4807-B277-148B0C5F0D10}"/>
              </a:ext>
            </a:extLst>
          </p:cNvPr>
          <p:cNvSpPr/>
          <p:nvPr/>
        </p:nvSpPr>
        <p:spPr>
          <a:xfrm>
            <a:off x="5305966" y="5489582"/>
            <a:ext cx="3417835" cy="12858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/>
              <a:t>Vor fi la îndemîna clienţilor ori de cîte ori vor avea nevoie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/>
              <a:t>                                                                     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18849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zie">
  <a:themeElements>
    <a:clrScheme name="Ardezi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zi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zi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D70226-D308-4961-9A98-7EF9D12BB6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Ardezie</Template>
  <TotalTime>0</TotalTime>
  <Words>669</Words>
  <Application>Microsoft Office PowerPoint</Application>
  <PresentationFormat>Expunere pe ecran (4:3)</PresentationFormat>
  <Paragraphs>134</Paragraphs>
  <Slides>14</Slides>
  <Notes>12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Calisto MT</vt:lpstr>
      <vt:lpstr>Times New Roman</vt:lpstr>
      <vt:lpstr>Wingdings</vt:lpstr>
      <vt:lpstr>Wingdings 2</vt:lpstr>
      <vt:lpstr>Ardezie</vt:lpstr>
      <vt:lpstr>Plan de afaceri   ,,Meșter Faur’’S.R.L.</vt:lpstr>
      <vt:lpstr>Scopul</vt:lpstr>
      <vt:lpstr>Obiectivele</vt:lpstr>
      <vt:lpstr>Descrierea produsului</vt:lpstr>
      <vt:lpstr>   Descrierea produsului</vt:lpstr>
      <vt:lpstr>   Descrierea produsului</vt:lpstr>
      <vt:lpstr>              Cine sunt potentialii clienti?  Clienții de baza vor fi locuitorii din mun. Chisinau si a subrubiilor cum ar fi:  persoanele fizice care detin proprietati in mediul urban și rural;  firme ce isi desfasoara activitatea in mediul rural si urban ;  institutii publice ;  alți doritori de a comanda produsele companiei noastre.</vt:lpstr>
      <vt:lpstr>Analiza SWOT</vt:lpstr>
      <vt:lpstr>Promovarea întreprinderii</vt:lpstr>
      <vt:lpstr>Planul operațional</vt:lpstr>
      <vt:lpstr>Planul operațional</vt:lpstr>
      <vt:lpstr>Resursele necesare</vt:lpstr>
      <vt:lpstr>Resursele necesare</vt:lpstr>
      <vt:lpstr>Prezentare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2016-05-23T09:40:45Z</dcterms:created>
  <dcterms:modified xsi:type="dcterms:W3CDTF">2022-05-17T08:34:58Z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</Properties>
</file>