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8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41"/>
    <a:srgbClr val="00603B"/>
    <a:srgbClr val="00DA87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15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0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0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70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0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11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75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1823309" y="3887115"/>
            <a:ext cx="6703465" cy="27486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95275" algn="l"/>
                <a:tab pos="3239770" algn="ctr"/>
              </a:tabLs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890" y="1034937"/>
            <a:ext cx="7622440" cy="5533878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5275" algn="l"/>
                <a:tab pos="3239770" algn="ctr"/>
              </a:tabLst>
            </a:pPr>
            <a:r>
              <a:rPr lang="ro-RO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PLAN DE AFACERI</a:t>
            </a:r>
            <a:endParaRPr lang="ru-RU" dirty="0">
              <a:solidFill>
                <a:srgbClr val="00603B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5275" algn="l"/>
                <a:tab pos="3239770" algn="ctr"/>
              </a:tabLst>
            </a:pPr>
            <a:r>
              <a:rPr lang="ro-RO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al   ÎI</a:t>
            </a:r>
            <a:r>
              <a:rPr lang="en-US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,,</a:t>
            </a:r>
            <a:r>
              <a:rPr lang="ro-MD" b="1" dirty="0" err="1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Hasani</a:t>
            </a:r>
            <a:r>
              <a:rPr lang="ro-MD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Danielle</a:t>
            </a:r>
            <a:r>
              <a:rPr lang="en-US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  <a:endParaRPr lang="ru-RU" dirty="0">
              <a:solidFill>
                <a:srgbClr val="00603B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5275" algn="l"/>
                <a:tab pos="3239770" algn="ctr"/>
              </a:tabLst>
            </a:pPr>
            <a:r>
              <a:rPr lang="ro-RO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privind iniţierea afacerii</a:t>
            </a:r>
            <a:endParaRPr lang="ru-RU" dirty="0">
              <a:solidFill>
                <a:srgbClr val="00603B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5275" algn="l"/>
                <a:tab pos="3239770" algn="ctr"/>
              </a:tabLst>
            </a:pPr>
            <a:r>
              <a:rPr lang="en-US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ro-RO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Producerea</a:t>
            </a:r>
            <a:r>
              <a:rPr lang="en-US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RO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Fortanului Mic </a:t>
            </a:r>
            <a:r>
              <a:rPr lang="en-US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ro-RO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Mare</a:t>
            </a:r>
            <a:endParaRPr lang="ru-RU" dirty="0">
              <a:solidFill>
                <a:srgbClr val="00603B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o-RO" dirty="0">
                <a:solidFill>
                  <a:srgbClr val="00603B"/>
                </a:solidFill>
              </a:rPr>
              <a:t> </a:t>
            </a:r>
            <a:endParaRPr lang="ru-RU" dirty="0">
              <a:solidFill>
                <a:srgbClr val="00603B"/>
              </a:solidFill>
            </a:endParaRPr>
          </a:p>
          <a:p>
            <a:r>
              <a:rPr lang="ro-RO" b="1" dirty="0">
                <a:solidFill>
                  <a:srgbClr val="00603B"/>
                </a:solidFill>
              </a:rPr>
              <a:t>Satul Bardar. R. Ialoveni </a:t>
            </a:r>
          </a:p>
          <a:p>
            <a:r>
              <a:rPr lang="ro-RO" b="1" dirty="0">
                <a:solidFill>
                  <a:srgbClr val="00603B"/>
                </a:solidFill>
              </a:rPr>
              <a:t>Administrator</a:t>
            </a:r>
            <a:r>
              <a:rPr lang="en-US" b="1" dirty="0">
                <a:solidFill>
                  <a:srgbClr val="00603B"/>
                </a:solidFill>
              </a:rPr>
              <a:t>: </a:t>
            </a:r>
            <a:r>
              <a:rPr lang="ro-MD" b="1" dirty="0" err="1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Hasani</a:t>
            </a:r>
            <a:r>
              <a:rPr lang="ro-MD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Danielle</a:t>
            </a:r>
            <a:endParaRPr lang="en-US" b="1" dirty="0">
              <a:solidFill>
                <a:srgbClr val="00603B"/>
              </a:solidFill>
            </a:endParaRPr>
          </a:p>
          <a:p>
            <a:endParaRPr lang="ro-RO" b="1" dirty="0">
              <a:solidFill>
                <a:srgbClr val="00603B"/>
              </a:solidFill>
            </a:endParaRPr>
          </a:p>
          <a:p>
            <a:endParaRPr lang="en-US" b="1" dirty="0">
              <a:solidFill>
                <a:srgbClr val="00603B"/>
              </a:solidFill>
            </a:endParaRPr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4335" y="338399"/>
            <a:ext cx="6863490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95275" algn="l"/>
                <a:tab pos="3239770" algn="ctr"/>
              </a:tabLst>
            </a:pPr>
            <a:r>
              <a:rPr lang="ro-RO" sz="3200" dirty="0">
                <a:latin typeface="Calibri" panose="020F0502020204030204" pitchFamily="34" charset="0"/>
                <a:ea typeface="Calibri" panose="020F0502020204030204" pitchFamily="34" charset="0"/>
              </a:rPr>
              <a:t>  </a:t>
            </a:r>
            <a:r>
              <a:rPr lang="ro-RO" sz="3200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090" y="1993900"/>
            <a:ext cx="5020733" cy="3765550"/>
          </a:xfrm>
        </p:spPr>
      </p:pic>
    </p:spTree>
    <p:extLst>
      <p:ext uri="{BB962C8B-B14F-4D97-AF65-F5344CB8AC3E}">
        <p14:creationId xmlns:p14="http://schemas.microsoft.com/office/powerpoint/2010/main" val="147108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949" y="222195"/>
            <a:ext cx="4048125" cy="2095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Scopul: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ro-RO" dirty="0"/>
              <a:t>Î</a:t>
            </a:r>
            <a:r>
              <a:rPr lang="en-US" dirty="0"/>
              <a:t>n </a:t>
            </a:r>
            <a:r>
              <a:rPr lang="en-US" dirty="0" err="1"/>
              <a:t>anul</a:t>
            </a:r>
            <a:r>
              <a:rPr lang="en-US" dirty="0"/>
              <a:t> 20</a:t>
            </a:r>
            <a:r>
              <a:rPr lang="ro-MD" dirty="0"/>
              <a:t>22</a:t>
            </a:r>
            <a:r>
              <a:rPr lang="en-US" dirty="0"/>
              <a:t>,</a:t>
            </a:r>
            <a:r>
              <a:rPr lang="ro-RO" dirty="0"/>
              <a:t>îmi</a:t>
            </a:r>
            <a:r>
              <a:rPr lang="en-US" dirty="0"/>
              <a:t> </a:t>
            </a:r>
            <a:r>
              <a:rPr lang="en-US" dirty="0" err="1"/>
              <a:t>propun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lansez</a:t>
            </a:r>
            <a:r>
              <a:rPr lang="ro-RO" dirty="0"/>
              <a:t> </a:t>
            </a:r>
            <a:r>
              <a:rPr lang="en-US" dirty="0"/>
              <a:t> </a:t>
            </a:r>
            <a:r>
              <a:rPr lang="en-US" dirty="0" err="1"/>
              <a:t>afacerea</a:t>
            </a:r>
            <a:r>
              <a:rPr lang="en-US" dirty="0"/>
              <a:t> de </a:t>
            </a:r>
            <a:r>
              <a:rPr lang="ro-RO" dirty="0"/>
              <a:t>Producerea Fortanului </a:t>
            </a:r>
            <a:r>
              <a:rPr lang="en-US" dirty="0"/>
              <a:t>care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un profit </a:t>
            </a:r>
            <a:r>
              <a:rPr lang="ro-RO" dirty="0"/>
              <a:t>lunar</a:t>
            </a:r>
            <a:r>
              <a:rPr lang="en-US" dirty="0"/>
              <a:t> de </a:t>
            </a:r>
            <a:r>
              <a:rPr lang="ro-RO" dirty="0"/>
              <a:t>1200</a:t>
            </a:r>
            <a:r>
              <a:rPr lang="en-US" dirty="0"/>
              <a:t>0. </a:t>
            </a:r>
            <a:r>
              <a:rPr lang="en-US" dirty="0" err="1"/>
              <a:t>Afacerea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oferi</a:t>
            </a:r>
            <a:r>
              <a:rPr lang="en-US" dirty="0"/>
              <a:t> </a:t>
            </a:r>
            <a:r>
              <a:rPr lang="ro-RO" dirty="0"/>
              <a:t>fortan mic</a:t>
            </a:r>
            <a:r>
              <a:rPr lang="en-US" dirty="0"/>
              <a:t>(10*20*40cm)</a:t>
            </a:r>
            <a:r>
              <a:rPr lang="ro-RO" dirty="0"/>
              <a:t>, mare</a:t>
            </a:r>
            <a:r>
              <a:rPr lang="en-US" dirty="0"/>
              <a:t>(20*20*40cm)</a:t>
            </a:r>
            <a:r>
              <a:rPr lang="ro-RO" dirty="0"/>
              <a:t> ca  </a:t>
            </a:r>
            <a:r>
              <a:rPr lang="en-US" dirty="0" err="1"/>
              <a:t>produs</a:t>
            </a:r>
            <a:r>
              <a:rPr lang="en-US" dirty="0"/>
              <a:t> de</a:t>
            </a:r>
            <a:r>
              <a:rPr lang="ro-RO" dirty="0"/>
              <a:t> constructie</a:t>
            </a:r>
            <a:r>
              <a:rPr lang="en-US" dirty="0"/>
              <a:t> </a:t>
            </a:r>
            <a:r>
              <a:rPr lang="en-US" dirty="0" err="1"/>
              <a:t>destinat</a:t>
            </a:r>
            <a:r>
              <a:rPr lang="en-US" dirty="0"/>
              <a:t> </a:t>
            </a:r>
            <a:r>
              <a:rPr lang="ro-RO" dirty="0"/>
              <a:t> </a:t>
            </a:r>
            <a:r>
              <a:rPr lang="en-US" dirty="0" err="1"/>
              <a:t>tuturor</a:t>
            </a:r>
            <a:r>
              <a:rPr lang="ro-RO" dirty="0"/>
              <a:t> </a:t>
            </a:r>
            <a:r>
              <a:rPr lang="en-US" dirty="0"/>
              <a:t> </a:t>
            </a:r>
            <a:r>
              <a:rPr lang="ro-RO" dirty="0"/>
              <a:t>gospodarilor  </a:t>
            </a:r>
            <a:r>
              <a:rPr lang="en-US" dirty="0"/>
              <a:t>care </a:t>
            </a:r>
            <a:r>
              <a:rPr lang="ro-RO" dirty="0"/>
              <a:t> </a:t>
            </a:r>
            <a:r>
              <a:rPr lang="en-US" dirty="0" err="1"/>
              <a:t>locuiesc</a:t>
            </a:r>
            <a:r>
              <a:rPr lang="ro-RO" dirty="0"/>
              <a:t> </a:t>
            </a:r>
            <a:r>
              <a:rPr lang="en-US" dirty="0"/>
              <a:t> in </a:t>
            </a:r>
            <a:r>
              <a:rPr lang="ro-RO" dirty="0"/>
              <a:t> </a:t>
            </a:r>
            <a:r>
              <a:rPr lang="en-US" dirty="0"/>
              <a:t>ace</a:t>
            </a:r>
            <a:r>
              <a:rPr lang="ro-RO" dirty="0"/>
              <a:t>a</a:t>
            </a:r>
            <a:r>
              <a:rPr lang="en-US" dirty="0" err="1"/>
              <a:t>st</a:t>
            </a:r>
            <a:r>
              <a:rPr lang="ro-RO" dirty="0"/>
              <a:t>ă  localitate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65" y="5108755"/>
            <a:ext cx="2217429" cy="13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261460"/>
            <a:ext cx="2281425" cy="159654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85" y="47264"/>
            <a:ext cx="1828800" cy="150434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Obiectivele afacerii: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RO" dirty="0">
                <a:solidFill>
                  <a:schemeClr val="bg1"/>
                </a:solidFill>
              </a:rPr>
              <a:t>Oferirea reducerilor de 5% din prețul produsului  pentru clienți fideli în simestrul 2 anului 2022.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o-RO" dirty="0">
                <a:solidFill>
                  <a:schemeClr val="bg1"/>
                </a:solidFill>
              </a:rPr>
              <a:t>Stabilirea unui program  de lucru 8 ore pe zi la deschiderea afaceri în simestru 1 anului 2022.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o-RO" dirty="0">
                <a:solidFill>
                  <a:schemeClr val="bg1"/>
                </a:solidFill>
              </a:rPr>
              <a:t>Crearea a trei locuri de muncă în calitate de 1 antreprenor şi 2 muncitori </a:t>
            </a:r>
            <a:r>
              <a:rPr lang="en-US" dirty="0">
                <a:solidFill>
                  <a:schemeClr val="bg1"/>
                </a:solidFill>
              </a:rPr>
              <a:t> la </a:t>
            </a:r>
            <a:r>
              <a:rPr lang="ro-RO" dirty="0">
                <a:solidFill>
                  <a:schemeClr val="bg1"/>
                </a:solidFill>
              </a:rPr>
              <a:t>deschiderea afacerii </a:t>
            </a:r>
            <a:r>
              <a:rPr lang="en-US" dirty="0">
                <a:solidFill>
                  <a:schemeClr val="bg1"/>
                </a:solidFill>
              </a:rPr>
              <a:t>la </a:t>
            </a:r>
            <a:r>
              <a:rPr lang="en-US" dirty="0" err="1">
                <a:solidFill>
                  <a:schemeClr val="bg1"/>
                </a:solidFill>
              </a:rPr>
              <a:t>finele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lun</a:t>
            </a:r>
            <a:r>
              <a:rPr lang="ro-RO" dirty="0">
                <a:solidFill>
                  <a:schemeClr val="bg1"/>
                </a:solidFill>
              </a:rPr>
              <a:t>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o-RO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Februarie</a:t>
            </a:r>
            <a:r>
              <a:rPr lang="ro-RO" dirty="0">
                <a:solidFill>
                  <a:schemeClr val="bg1"/>
                </a:solidFill>
              </a:rPr>
              <a:t>  2022.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o-RO" dirty="0">
                <a:solidFill>
                  <a:schemeClr val="bg1"/>
                </a:solidFill>
              </a:rPr>
              <a:t>Semnarea unui contract cu o întreprindere </a:t>
            </a:r>
            <a:r>
              <a:rPr lang="en-US" dirty="0">
                <a:solidFill>
                  <a:schemeClr val="bg1"/>
                </a:solidFill>
              </a:rPr>
              <a:t>,,</a:t>
            </a:r>
            <a:r>
              <a:rPr lang="ro-RO" dirty="0">
                <a:solidFill>
                  <a:schemeClr val="bg1"/>
                </a:solidFill>
              </a:rPr>
              <a:t>Magazin de materiale de construcţie</a:t>
            </a:r>
            <a:r>
              <a:rPr lang="en-US" dirty="0">
                <a:solidFill>
                  <a:schemeClr val="bg1"/>
                </a:solidFill>
              </a:rPr>
              <a:t>”</a:t>
            </a:r>
            <a:r>
              <a:rPr lang="ro-RO" dirty="0">
                <a:solidFill>
                  <a:schemeClr val="bg1"/>
                </a:solidFill>
              </a:rPr>
              <a:t> pentru </a:t>
            </a:r>
            <a:r>
              <a:rPr lang="en-US" dirty="0" err="1">
                <a:solidFill>
                  <a:schemeClr val="bg1"/>
                </a:solidFill>
              </a:rPr>
              <a:t>comerci</a:t>
            </a:r>
            <a:r>
              <a:rPr lang="ro-RO" dirty="0">
                <a:solidFill>
                  <a:schemeClr val="bg1"/>
                </a:solidFill>
              </a:rPr>
              <a:t>alizare a produsului în simestrul 2 anului 2022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85" y="225883"/>
            <a:ext cx="1485443" cy="14854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36443">
            <a:off x="871856" y="54205"/>
            <a:ext cx="2407492" cy="182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11912">
            <a:off x="533038" y="3518532"/>
            <a:ext cx="3350360" cy="2512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8658">
            <a:off x="5266723" y="2451728"/>
            <a:ext cx="3349643" cy="24547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b="1" dirty="0">
                <a:solidFill>
                  <a:schemeClr val="tx1"/>
                </a:solidFill>
              </a:rPr>
              <a:t>Descrierea produsului 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ÎI ,,</a:t>
            </a:r>
            <a:r>
              <a:rPr lang="ro-MD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o-MD" b="1" dirty="0" err="1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Hasani</a:t>
            </a:r>
            <a:r>
              <a:rPr lang="ro-MD" b="1" dirty="0">
                <a:solidFill>
                  <a:srgbClr val="00603B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Danielle</a:t>
            </a:r>
            <a:r>
              <a:rPr lang="ro-RO" dirty="0"/>
              <a:t>,,va produce unul din materialele de construcţie, Fortan mic, mare. Conform procesului tehnologic. Cal</a:t>
            </a:r>
            <a:r>
              <a:rPr lang="en-US" dirty="0" err="1"/>
              <a:t>i</a:t>
            </a:r>
            <a:r>
              <a:rPr lang="ro-RO" dirty="0"/>
              <a:t>tate înalt</a:t>
            </a:r>
            <a:r>
              <a:rPr lang="en-US" dirty="0"/>
              <a:t>a</a:t>
            </a:r>
            <a:endParaRPr lang="ro-RO" dirty="0"/>
          </a:p>
          <a:p>
            <a:r>
              <a:rPr lang="ro-RO" dirty="0"/>
              <a:t>Blocurilor de fortan mic şi mare este rexistent la factori atmosferici ,</a:t>
            </a:r>
            <a:r>
              <a:rPr lang="en-US" dirty="0"/>
              <a:t>reduce</a:t>
            </a:r>
            <a:r>
              <a:rPr lang="ro-RO" dirty="0"/>
              <a:t>rea </a:t>
            </a:r>
            <a:r>
              <a:rPr lang="en-US" dirty="0"/>
              <a:t> </a:t>
            </a:r>
            <a:r>
              <a:rPr lang="ro-RO" dirty="0"/>
              <a:t> </a:t>
            </a:r>
            <a:r>
              <a:rPr lang="en-US" dirty="0" err="1"/>
              <a:t>pierderi</a:t>
            </a:r>
            <a:r>
              <a:rPr lang="ro-RO" dirty="0"/>
              <a:t>lor </a:t>
            </a:r>
            <a:r>
              <a:rPr lang="en-US" dirty="0"/>
              <a:t> </a:t>
            </a:r>
            <a:r>
              <a:rPr lang="ro-RO" dirty="0"/>
              <a:t> de căldur</a:t>
            </a:r>
            <a:r>
              <a:rPr lang="en-US" dirty="0"/>
              <a:t>a cu </a:t>
            </a:r>
            <a:r>
              <a:rPr lang="ro-RO" dirty="0"/>
              <a:t>15 % ,rezistenţ</a:t>
            </a:r>
            <a:r>
              <a:rPr lang="en-US" dirty="0"/>
              <a:t>a</a:t>
            </a:r>
            <a:r>
              <a:rPr lang="ro-RO" dirty="0"/>
              <a:t> mecanic</a:t>
            </a:r>
            <a:r>
              <a:rPr lang="en-US" dirty="0"/>
              <a:t>a</a:t>
            </a:r>
            <a:r>
              <a:rPr lang="ro-RO" dirty="0"/>
              <a:t>...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05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1" y="1291130"/>
            <a:ext cx="7482544" cy="48422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b="1" dirty="0">
                <a:solidFill>
                  <a:schemeClr val="tx1"/>
                </a:solidFill>
              </a:rPr>
              <a:t>Analiza SWOT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solidFill>
                  <a:schemeClr val="tx1"/>
                </a:solidFill>
              </a:rPr>
              <a:t>Puncte tari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ro-RO" sz="2800" dirty="0">
                <a:solidFill>
                  <a:schemeClr val="tx1"/>
                </a:solidFill>
              </a:rPr>
              <a:t>Amplasare avantajoasă,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Prezența clienților,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Cadre calificate,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o-RO" sz="2800" dirty="0">
                <a:solidFill>
                  <a:schemeClr val="tx1"/>
                </a:solidFill>
              </a:rPr>
              <a:t>Preț accesibil,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o-RO" sz="3200" dirty="0">
                <a:solidFill>
                  <a:schemeClr val="tx1"/>
                </a:solidFill>
              </a:rPr>
              <a:t>Puncte slabe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1" y="2665475"/>
            <a:ext cx="3664920" cy="3664920"/>
          </a:xfrm>
        </p:spPr>
        <p:txBody>
          <a:bodyPr>
            <a:noAutofit/>
          </a:bodyPr>
          <a:lstStyle/>
          <a:p>
            <a:pPr lvl="0"/>
            <a:r>
              <a:rPr lang="ro-RO" sz="2800" dirty="0">
                <a:solidFill>
                  <a:schemeClr val="tx1"/>
                </a:solidFill>
              </a:rPr>
              <a:t>Insuficiența noilor utilaje,</a:t>
            </a: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Surse reduse pentru extindere,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o-RO" sz="2800" dirty="0">
                <a:solidFill>
                  <a:schemeClr val="tx1"/>
                </a:solidFill>
              </a:rPr>
              <a:t>Necesitatea de reparație a atelierului.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5" y="2064783"/>
            <a:ext cx="3359510" cy="44183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6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05" y="2064783"/>
            <a:ext cx="3369611" cy="44183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b="1" dirty="0">
                <a:solidFill>
                  <a:schemeClr val="tx1"/>
                </a:solidFill>
              </a:rPr>
              <a:t>Analiza SWOT: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solidFill>
                  <a:schemeClr val="tx1"/>
                </a:solidFill>
              </a:rPr>
              <a:t>Oportunități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670" y="2684791"/>
            <a:ext cx="3512215" cy="3951014"/>
          </a:xfrm>
        </p:spPr>
        <p:txBody>
          <a:bodyPr>
            <a:noAutofit/>
          </a:bodyPr>
          <a:lstStyle/>
          <a:p>
            <a:pPr lvl="0"/>
            <a:r>
              <a:rPr lang="ro-RO" sz="2800" dirty="0">
                <a:solidFill>
                  <a:schemeClr val="tx1"/>
                </a:solidFill>
              </a:rPr>
              <a:t>Apariția noilor utilaje pe piață,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Stare buna a drumurilor,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Extindere afacerii. 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o-RO" sz="2800" dirty="0">
                <a:solidFill>
                  <a:schemeClr val="tx1"/>
                </a:solidFill>
              </a:rPr>
              <a:t>Lipsa concurenţilor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solidFill>
                  <a:schemeClr val="tx1"/>
                </a:solidFill>
              </a:rPr>
              <a:t>Riscuri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665474"/>
            <a:ext cx="3664920" cy="3817625"/>
          </a:xfrm>
        </p:spPr>
        <p:txBody>
          <a:bodyPr>
            <a:noAutofit/>
          </a:bodyPr>
          <a:lstStyle/>
          <a:p>
            <a:pPr lvl="0"/>
            <a:r>
              <a:rPr lang="ro-RO" sz="2800" dirty="0">
                <a:solidFill>
                  <a:schemeClr val="tx1"/>
                </a:solidFill>
              </a:rPr>
              <a:t>Majorarea prețurilor la materia primă,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Perderea muncitorilor calificați,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o-RO" sz="2800" dirty="0">
                <a:solidFill>
                  <a:schemeClr val="tx1"/>
                </a:solidFill>
              </a:rPr>
              <a:t>Devalorizarea leului.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o-RO" sz="2800" dirty="0">
                <a:solidFill>
                  <a:schemeClr val="tx1"/>
                </a:solidFill>
              </a:rPr>
              <a:t>Uzarea utilajelor.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6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05" y="2064783"/>
            <a:ext cx="3369611" cy="4418317"/>
          </a:xfrm>
          <a:prstGeom prst="rect">
            <a:avLst/>
          </a:prstGeom>
        </p:spPr>
      </p:pic>
      <p:sp>
        <p:nvSpPr>
          <p:cNvPr id="10" name="Titlu 9">
            <a:extLst>
              <a:ext uri="{FF2B5EF4-FFF2-40B4-BE49-F238E27FC236}">
                <a16:creationId xmlns:a16="http://schemas.microsoft.com/office/drawing/2014/main" id="{6ACD28D5-FDBE-4F58-8056-FB7B83E9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12" name="Substituent conținut 11">
            <a:extLst>
              <a:ext uri="{FF2B5EF4-FFF2-40B4-BE49-F238E27FC236}">
                <a16:creationId xmlns:a16="http://schemas.microsoft.com/office/drawing/2014/main" id="{C65EE1B6-B775-446A-920F-C99B88D3B8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MD" dirty="0"/>
          </a:p>
        </p:txBody>
      </p:sp>
      <p:sp>
        <p:nvSpPr>
          <p:cNvPr id="14" name="Substituent text 13">
            <a:extLst>
              <a:ext uri="{FF2B5EF4-FFF2-40B4-BE49-F238E27FC236}">
                <a16:creationId xmlns:a16="http://schemas.microsoft.com/office/drawing/2014/main" id="{5098FB69-0075-459F-8D1F-76F494D8B4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16" name="Substituent conținut 15">
            <a:extLst>
              <a:ext uri="{FF2B5EF4-FFF2-40B4-BE49-F238E27FC236}">
                <a16:creationId xmlns:a16="http://schemas.microsoft.com/office/drawing/2014/main" id="{2FD98241-CF33-4EB7-A600-15C4768C86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18" name="Substituent text 17">
            <a:extLst>
              <a:ext uri="{FF2B5EF4-FFF2-40B4-BE49-F238E27FC236}">
                <a16:creationId xmlns:a16="http://schemas.microsoft.com/office/drawing/2014/main" id="{A76710EB-9585-49ED-B116-E8C65DDEC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19" name="Овал 1">
            <a:extLst>
              <a:ext uri="{FF2B5EF4-FFF2-40B4-BE49-F238E27FC236}">
                <a16:creationId xmlns:a16="http://schemas.microsoft.com/office/drawing/2014/main" id="{84E7F3A9-CD23-429B-88B8-43E44BAAD884}"/>
              </a:ext>
            </a:extLst>
          </p:cNvPr>
          <p:cNvSpPr/>
          <p:nvPr/>
        </p:nvSpPr>
        <p:spPr>
          <a:xfrm>
            <a:off x="662940" y="329180"/>
            <a:ext cx="7818120" cy="115214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  <a:latin typeface="Algerian" panose="04020705040A02060702" pitchFamily="82" charset="0"/>
              </a:rPr>
              <a:t>Marketing</a:t>
            </a:r>
            <a:endParaRPr lang="ro-RO" sz="4000" b="1" i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3E497EC5-FAE2-4925-8DDC-925671369748}"/>
              </a:ext>
            </a:extLst>
          </p:cNvPr>
          <p:cNvSpPr txBox="1"/>
          <p:nvPr/>
        </p:nvSpPr>
        <p:spPr>
          <a:xfrm>
            <a:off x="265176" y="1549930"/>
            <a:ext cx="610819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Promovarea afacerii mele se bazeaza pe reclame in diferite forme :</a:t>
            </a:r>
          </a:p>
          <a:p>
            <a:r>
              <a:rPr lang="ro-R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Impartire prin plianturi , promovarea pe retelele de socializare, pe panouri de publicitate, la diferite canuluri de TV , in ziare.., pot sa</a:t>
            </a:r>
            <a:r>
              <a:rPr lang="en-US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o-R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es in evidenta oameni sa trage atentia ca produsele pe care le ofer sunt cu un pret mai scazut </a:t>
            </a:r>
            <a:r>
              <a:rPr lang="en-US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fata de </a:t>
            </a:r>
            <a:r>
              <a:rPr lang="ro-R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alti</a:t>
            </a:r>
            <a:r>
              <a:rPr lang="en-US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o-R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 antreprenori ceia ce imi ofera un avantaj in fata acestora , In fata localului atasez un  manechin conflabil care imi </a:t>
            </a:r>
            <a:r>
              <a:rPr lang="ro-RO" sz="25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reprezinta</a:t>
            </a:r>
            <a:r>
              <a:rPr lang="ro-RO" sz="2500">
                <a:latin typeface="Calibri Light" panose="020F0302020204030204" pitchFamily="34" charset="0"/>
                <a:cs typeface="Calibri Light" panose="020F0302020204030204" pitchFamily="34" charset="0"/>
              </a:rPr>
              <a:t> afacerea mea. </a:t>
            </a:r>
            <a:endParaRPr lang="ro-RO"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Рисунок 3">
            <a:extLst>
              <a:ext uri="{FF2B5EF4-FFF2-40B4-BE49-F238E27FC236}">
                <a16:creationId xmlns:a16="http://schemas.microsoft.com/office/drawing/2014/main" id="{C632DEC5-3104-4705-90CA-B87D78A4D3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3" t="5810" r="30249"/>
          <a:stretch/>
        </p:blipFill>
        <p:spPr>
          <a:xfrm>
            <a:off x="6676725" y="1872759"/>
            <a:ext cx="1551734" cy="458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7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640" y="5719575"/>
            <a:ext cx="1517900" cy="11384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2125"/>
            <a:ext cx="2276475" cy="12858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245" y="0"/>
            <a:ext cx="3664919" cy="18164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0" y="1596540"/>
            <a:ext cx="8229600" cy="610820"/>
          </a:xfrm>
        </p:spPr>
        <p:txBody>
          <a:bodyPr>
            <a:noAutofit/>
          </a:bodyPr>
          <a:lstStyle/>
          <a:p>
            <a:pPr algn="ctr"/>
            <a:r>
              <a:rPr lang="ro-RO" sz="4000" b="1" dirty="0">
                <a:solidFill>
                  <a:schemeClr val="tx1"/>
                </a:solidFill>
              </a:rPr>
              <a:t>Resurse umane: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86753"/>
              </p:ext>
            </p:extLst>
          </p:nvPr>
        </p:nvGraphicFramePr>
        <p:xfrm>
          <a:off x="1059785" y="2207359"/>
          <a:ext cx="7024430" cy="35122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9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3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2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Nr.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>
                          <a:effectLst/>
                        </a:rPr>
                        <a:t>Funcţia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>
                          <a:effectLst/>
                        </a:rPr>
                        <a:t>Nr.de persoane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Salariul lunar,lei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1.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Antreprenor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</a:rPr>
                        <a:t>7</a:t>
                      </a:r>
                      <a:r>
                        <a:rPr lang="en-US" sz="2400" dirty="0">
                          <a:effectLst/>
                        </a:rPr>
                        <a:t>000 lei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2.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Muncitori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ro-RO" sz="2400" dirty="0">
                          <a:effectLst/>
                        </a:rPr>
                        <a:t>55</a:t>
                      </a:r>
                      <a:r>
                        <a:rPr lang="en-US" sz="2400" dirty="0">
                          <a:effectLst/>
                        </a:rPr>
                        <a:t>00*2)</a:t>
                      </a:r>
                      <a:r>
                        <a:rPr lang="ro-RO" sz="2400" dirty="0">
                          <a:effectLst/>
                        </a:rPr>
                        <a:t>110</a:t>
                      </a:r>
                      <a:r>
                        <a:rPr lang="en-US" sz="2400" dirty="0">
                          <a:effectLst/>
                        </a:rPr>
                        <a:t>00lei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40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Total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ro-RO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</a:rPr>
                        <a:t>180</a:t>
                      </a:r>
                      <a:r>
                        <a:rPr lang="en-US" sz="2400" dirty="0">
                          <a:effectLst/>
                        </a:rPr>
                        <a:t>00 lei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41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820" y="-11570"/>
            <a:ext cx="1880700" cy="21417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15497"/>
            <a:ext cx="2032000" cy="18723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25490">
            <a:off x="3512701" y="270644"/>
            <a:ext cx="1884308" cy="1362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98" y="-23816"/>
            <a:ext cx="951789" cy="18878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10" y="1915"/>
            <a:ext cx="951789" cy="18878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29600" cy="610820"/>
          </a:xfrm>
        </p:spPr>
        <p:txBody>
          <a:bodyPr>
            <a:noAutofit/>
          </a:bodyPr>
          <a:lstStyle/>
          <a:p>
            <a:pPr algn="ctr"/>
            <a:r>
              <a:rPr lang="ro-RO" sz="4400" dirty="0">
                <a:solidFill>
                  <a:schemeClr val="tx1"/>
                </a:solidFill>
              </a:rPr>
              <a:t>Resurse materiale:</a:t>
            </a: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233612"/>
              </p:ext>
            </p:extLst>
          </p:nvPr>
        </p:nvGraphicFramePr>
        <p:xfrm>
          <a:off x="746140" y="1901950"/>
          <a:ext cx="7940660" cy="42476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5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Materiale necesare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>
                          <a:effectLst/>
                        </a:rPr>
                        <a:t>Nr. de unități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>
                          <a:effectLst/>
                        </a:rPr>
                        <a:t>Costul unității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Suma totală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Ciment</a:t>
                      </a:r>
                      <a:r>
                        <a:rPr lang="ro-RO" sz="2800" baseline="0" dirty="0">
                          <a:effectLst/>
                        </a:rPr>
                        <a:t> </a:t>
                      </a:r>
                      <a:r>
                        <a:rPr lang="ro-RO" sz="2400" baseline="0" dirty="0">
                          <a:effectLst/>
                        </a:rPr>
                        <a:t>M </a:t>
                      </a:r>
                      <a:r>
                        <a:rPr lang="ro-RO" sz="2400" dirty="0">
                          <a:effectLst/>
                        </a:rPr>
                        <a:t>500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7,5 t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1600 lei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12000 lei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Moluză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 t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 lei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6500 lei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Utilaj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      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  25000 lei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50000 lei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Instrum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      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500 lei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2000 lei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800" dirty="0">
                          <a:effectLst/>
                        </a:rPr>
                        <a:t>Total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27200 lei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70500 lei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930" y="36748"/>
            <a:ext cx="1905239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46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497</TotalTime>
  <Words>477</Words>
  <Application>Microsoft Office PowerPoint</Application>
  <PresentationFormat>Expunere pe ecran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Metropolitan</vt:lpstr>
      <vt:lpstr>Prezentare PowerPoint</vt:lpstr>
      <vt:lpstr>Scopul:</vt:lpstr>
      <vt:lpstr>Obiectivele afacerii:</vt:lpstr>
      <vt:lpstr>Descrierea produsului :</vt:lpstr>
      <vt:lpstr>Analiza SWOT</vt:lpstr>
      <vt:lpstr>Analiza SWOT:</vt:lpstr>
      <vt:lpstr>Prezentare PowerPoint</vt:lpstr>
      <vt:lpstr>Resurse umane:</vt:lpstr>
      <vt:lpstr>Resurse materiale:</vt:lpstr>
      <vt:lpstr>Prezentare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Dalina</cp:lastModifiedBy>
  <cp:revision>65</cp:revision>
  <dcterms:created xsi:type="dcterms:W3CDTF">2013-08-21T19:17:07Z</dcterms:created>
  <dcterms:modified xsi:type="dcterms:W3CDTF">2022-04-11T06:32:37Z</dcterms:modified>
</cp:coreProperties>
</file>