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 id="263" r:id="rId8"/>
    <p:sldId id="264" r:id="rId9"/>
    <p:sldId id="265"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8" d="100"/>
          <a:sy n="68" d="100"/>
        </p:scale>
        <p:origin x="792" y="60"/>
      </p:cViewPr>
      <p:guideLst>
        <p:guide orient="horz" pos="2115"/>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o-MD"/>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o-MD"/>
          </a:p>
        </p:txBody>
      </p:sp>
      <p:sp>
        <p:nvSpPr>
          <p:cNvPr id="4" name="Дата 3"/>
          <p:cNvSpPr>
            <a:spLocks noGrp="1"/>
          </p:cNvSpPr>
          <p:nvPr>
            <p:ph type="dt" sz="half" idx="10"/>
          </p:nvPr>
        </p:nvSpPr>
        <p:spPr/>
        <p:txBody>
          <a:bodyPr/>
          <a:lstStyle/>
          <a:p>
            <a:fld id="{E3BB33E4-2ED1-499B-A24B-669FDEF50FC4}" type="datetimeFigureOut">
              <a:rPr lang="ro-MD" smtClean="0"/>
              <a:t>13.05.2023</a:t>
            </a:fld>
            <a:endParaRPr lang="ro-MD"/>
          </a:p>
        </p:txBody>
      </p:sp>
      <p:sp>
        <p:nvSpPr>
          <p:cNvPr id="5" name="Нижний колонтитул 4"/>
          <p:cNvSpPr>
            <a:spLocks noGrp="1"/>
          </p:cNvSpPr>
          <p:nvPr>
            <p:ph type="ftr" sz="quarter" idx="11"/>
          </p:nvPr>
        </p:nvSpPr>
        <p:spPr/>
        <p:txBody>
          <a:bodyPr/>
          <a:lstStyle/>
          <a:p>
            <a:endParaRPr lang="ro-MD"/>
          </a:p>
        </p:txBody>
      </p:sp>
      <p:sp>
        <p:nvSpPr>
          <p:cNvPr id="6" name="Номер слайда 5"/>
          <p:cNvSpPr>
            <a:spLocks noGrp="1"/>
          </p:cNvSpPr>
          <p:nvPr>
            <p:ph type="sldNum" sz="quarter" idx="12"/>
          </p:nvPr>
        </p:nvSpPr>
        <p:spPr/>
        <p:txBody>
          <a:bodyPr/>
          <a:lstStyle/>
          <a:p>
            <a:fld id="{103D8274-7E75-4783-A24C-F230858C8F0B}" type="slidenum">
              <a:rPr lang="ro-MD" smtClean="0"/>
              <a:t>‹#›</a:t>
            </a:fld>
            <a:endParaRPr lang="ro-MD"/>
          </a:p>
        </p:txBody>
      </p:sp>
    </p:spTree>
    <p:extLst>
      <p:ext uri="{BB962C8B-B14F-4D97-AF65-F5344CB8AC3E}">
        <p14:creationId xmlns:p14="http://schemas.microsoft.com/office/powerpoint/2010/main" val="3462508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o-MD"/>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o-MD"/>
          </a:p>
        </p:txBody>
      </p:sp>
      <p:sp>
        <p:nvSpPr>
          <p:cNvPr id="4" name="Дата 3"/>
          <p:cNvSpPr>
            <a:spLocks noGrp="1"/>
          </p:cNvSpPr>
          <p:nvPr>
            <p:ph type="dt" sz="half" idx="10"/>
          </p:nvPr>
        </p:nvSpPr>
        <p:spPr/>
        <p:txBody>
          <a:bodyPr/>
          <a:lstStyle/>
          <a:p>
            <a:fld id="{E3BB33E4-2ED1-499B-A24B-669FDEF50FC4}" type="datetimeFigureOut">
              <a:rPr lang="ro-MD" smtClean="0"/>
              <a:t>13.05.2023</a:t>
            </a:fld>
            <a:endParaRPr lang="ro-MD"/>
          </a:p>
        </p:txBody>
      </p:sp>
      <p:sp>
        <p:nvSpPr>
          <p:cNvPr id="5" name="Нижний колонтитул 4"/>
          <p:cNvSpPr>
            <a:spLocks noGrp="1"/>
          </p:cNvSpPr>
          <p:nvPr>
            <p:ph type="ftr" sz="quarter" idx="11"/>
          </p:nvPr>
        </p:nvSpPr>
        <p:spPr/>
        <p:txBody>
          <a:bodyPr/>
          <a:lstStyle/>
          <a:p>
            <a:endParaRPr lang="ro-MD"/>
          </a:p>
        </p:txBody>
      </p:sp>
      <p:sp>
        <p:nvSpPr>
          <p:cNvPr id="6" name="Номер слайда 5"/>
          <p:cNvSpPr>
            <a:spLocks noGrp="1"/>
          </p:cNvSpPr>
          <p:nvPr>
            <p:ph type="sldNum" sz="quarter" idx="12"/>
          </p:nvPr>
        </p:nvSpPr>
        <p:spPr/>
        <p:txBody>
          <a:bodyPr/>
          <a:lstStyle/>
          <a:p>
            <a:fld id="{103D8274-7E75-4783-A24C-F230858C8F0B}" type="slidenum">
              <a:rPr lang="ro-MD" smtClean="0"/>
              <a:t>‹#›</a:t>
            </a:fld>
            <a:endParaRPr lang="ro-MD"/>
          </a:p>
        </p:txBody>
      </p:sp>
    </p:spTree>
    <p:extLst>
      <p:ext uri="{BB962C8B-B14F-4D97-AF65-F5344CB8AC3E}">
        <p14:creationId xmlns:p14="http://schemas.microsoft.com/office/powerpoint/2010/main" val="3477485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ro-MD"/>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o-MD"/>
          </a:p>
        </p:txBody>
      </p:sp>
      <p:sp>
        <p:nvSpPr>
          <p:cNvPr id="4" name="Дата 3"/>
          <p:cNvSpPr>
            <a:spLocks noGrp="1"/>
          </p:cNvSpPr>
          <p:nvPr>
            <p:ph type="dt" sz="half" idx="10"/>
          </p:nvPr>
        </p:nvSpPr>
        <p:spPr/>
        <p:txBody>
          <a:bodyPr/>
          <a:lstStyle/>
          <a:p>
            <a:fld id="{E3BB33E4-2ED1-499B-A24B-669FDEF50FC4}" type="datetimeFigureOut">
              <a:rPr lang="ro-MD" smtClean="0"/>
              <a:t>13.05.2023</a:t>
            </a:fld>
            <a:endParaRPr lang="ro-MD"/>
          </a:p>
        </p:txBody>
      </p:sp>
      <p:sp>
        <p:nvSpPr>
          <p:cNvPr id="5" name="Нижний колонтитул 4"/>
          <p:cNvSpPr>
            <a:spLocks noGrp="1"/>
          </p:cNvSpPr>
          <p:nvPr>
            <p:ph type="ftr" sz="quarter" idx="11"/>
          </p:nvPr>
        </p:nvSpPr>
        <p:spPr/>
        <p:txBody>
          <a:bodyPr/>
          <a:lstStyle/>
          <a:p>
            <a:endParaRPr lang="ro-MD"/>
          </a:p>
        </p:txBody>
      </p:sp>
      <p:sp>
        <p:nvSpPr>
          <p:cNvPr id="6" name="Номер слайда 5"/>
          <p:cNvSpPr>
            <a:spLocks noGrp="1"/>
          </p:cNvSpPr>
          <p:nvPr>
            <p:ph type="sldNum" sz="quarter" idx="12"/>
          </p:nvPr>
        </p:nvSpPr>
        <p:spPr/>
        <p:txBody>
          <a:bodyPr/>
          <a:lstStyle/>
          <a:p>
            <a:fld id="{103D8274-7E75-4783-A24C-F230858C8F0B}" type="slidenum">
              <a:rPr lang="ro-MD" smtClean="0"/>
              <a:t>‹#›</a:t>
            </a:fld>
            <a:endParaRPr lang="ro-MD"/>
          </a:p>
        </p:txBody>
      </p:sp>
    </p:spTree>
    <p:extLst>
      <p:ext uri="{BB962C8B-B14F-4D97-AF65-F5344CB8AC3E}">
        <p14:creationId xmlns:p14="http://schemas.microsoft.com/office/powerpoint/2010/main" val="294237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o-MD"/>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o-MD"/>
          </a:p>
        </p:txBody>
      </p:sp>
      <p:sp>
        <p:nvSpPr>
          <p:cNvPr id="4" name="Дата 3"/>
          <p:cNvSpPr>
            <a:spLocks noGrp="1"/>
          </p:cNvSpPr>
          <p:nvPr>
            <p:ph type="dt" sz="half" idx="10"/>
          </p:nvPr>
        </p:nvSpPr>
        <p:spPr/>
        <p:txBody>
          <a:bodyPr/>
          <a:lstStyle/>
          <a:p>
            <a:fld id="{E3BB33E4-2ED1-499B-A24B-669FDEF50FC4}" type="datetimeFigureOut">
              <a:rPr lang="ro-MD" smtClean="0"/>
              <a:t>13.05.2023</a:t>
            </a:fld>
            <a:endParaRPr lang="ro-MD"/>
          </a:p>
        </p:txBody>
      </p:sp>
      <p:sp>
        <p:nvSpPr>
          <p:cNvPr id="5" name="Нижний колонтитул 4"/>
          <p:cNvSpPr>
            <a:spLocks noGrp="1"/>
          </p:cNvSpPr>
          <p:nvPr>
            <p:ph type="ftr" sz="quarter" idx="11"/>
          </p:nvPr>
        </p:nvSpPr>
        <p:spPr/>
        <p:txBody>
          <a:bodyPr/>
          <a:lstStyle/>
          <a:p>
            <a:endParaRPr lang="ro-MD"/>
          </a:p>
        </p:txBody>
      </p:sp>
      <p:sp>
        <p:nvSpPr>
          <p:cNvPr id="6" name="Номер слайда 5"/>
          <p:cNvSpPr>
            <a:spLocks noGrp="1"/>
          </p:cNvSpPr>
          <p:nvPr>
            <p:ph type="sldNum" sz="quarter" idx="12"/>
          </p:nvPr>
        </p:nvSpPr>
        <p:spPr/>
        <p:txBody>
          <a:bodyPr/>
          <a:lstStyle/>
          <a:p>
            <a:fld id="{103D8274-7E75-4783-A24C-F230858C8F0B}" type="slidenum">
              <a:rPr lang="ro-MD" smtClean="0"/>
              <a:t>‹#›</a:t>
            </a:fld>
            <a:endParaRPr lang="ro-MD"/>
          </a:p>
        </p:txBody>
      </p:sp>
    </p:spTree>
    <p:extLst>
      <p:ext uri="{BB962C8B-B14F-4D97-AF65-F5344CB8AC3E}">
        <p14:creationId xmlns:p14="http://schemas.microsoft.com/office/powerpoint/2010/main" val="4214476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o-MD"/>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E3BB33E4-2ED1-499B-A24B-669FDEF50FC4}" type="datetimeFigureOut">
              <a:rPr lang="ro-MD" smtClean="0"/>
              <a:t>13.05.2023</a:t>
            </a:fld>
            <a:endParaRPr lang="ro-MD"/>
          </a:p>
        </p:txBody>
      </p:sp>
      <p:sp>
        <p:nvSpPr>
          <p:cNvPr id="5" name="Нижний колонтитул 4"/>
          <p:cNvSpPr>
            <a:spLocks noGrp="1"/>
          </p:cNvSpPr>
          <p:nvPr>
            <p:ph type="ftr" sz="quarter" idx="11"/>
          </p:nvPr>
        </p:nvSpPr>
        <p:spPr/>
        <p:txBody>
          <a:bodyPr/>
          <a:lstStyle/>
          <a:p>
            <a:endParaRPr lang="ro-MD"/>
          </a:p>
        </p:txBody>
      </p:sp>
      <p:sp>
        <p:nvSpPr>
          <p:cNvPr id="6" name="Номер слайда 5"/>
          <p:cNvSpPr>
            <a:spLocks noGrp="1"/>
          </p:cNvSpPr>
          <p:nvPr>
            <p:ph type="sldNum" sz="quarter" idx="12"/>
          </p:nvPr>
        </p:nvSpPr>
        <p:spPr/>
        <p:txBody>
          <a:bodyPr/>
          <a:lstStyle/>
          <a:p>
            <a:fld id="{103D8274-7E75-4783-A24C-F230858C8F0B}" type="slidenum">
              <a:rPr lang="ro-MD" smtClean="0"/>
              <a:t>‹#›</a:t>
            </a:fld>
            <a:endParaRPr lang="ro-MD"/>
          </a:p>
        </p:txBody>
      </p:sp>
    </p:spTree>
    <p:extLst>
      <p:ext uri="{BB962C8B-B14F-4D97-AF65-F5344CB8AC3E}">
        <p14:creationId xmlns:p14="http://schemas.microsoft.com/office/powerpoint/2010/main" val="110881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o-MD"/>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o-MD"/>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o-MD"/>
          </a:p>
        </p:txBody>
      </p:sp>
      <p:sp>
        <p:nvSpPr>
          <p:cNvPr id="5" name="Дата 4"/>
          <p:cNvSpPr>
            <a:spLocks noGrp="1"/>
          </p:cNvSpPr>
          <p:nvPr>
            <p:ph type="dt" sz="half" idx="10"/>
          </p:nvPr>
        </p:nvSpPr>
        <p:spPr/>
        <p:txBody>
          <a:bodyPr/>
          <a:lstStyle/>
          <a:p>
            <a:fld id="{E3BB33E4-2ED1-499B-A24B-669FDEF50FC4}" type="datetimeFigureOut">
              <a:rPr lang="ro-MD" smtClean="0"/>
              <a:t>13.05.2023</a:t>
            </a:fld>
            <a:endParaRPr lang="ro-MD"/>
          </a:p>
        </p:txBody>
      </p:sp>
      <p:sp>
        <p:nvSpPr>
          <p:cNvPr id="6" name="Нижний колонтитул 5"/>
          <p:cNvSpPr>
            <a:spLocks noGrp="1"/>
          </p:cNvSpPr>
          <p:nvPr>
            <p:ph type="ftr" sz="quarter" idx="11"/>
          </p:nvPr>
        </p:nvSpPr>
        <p:spPr/>
        <p:txBody>
          <a:bodyPr/>
          <a:lstStyle/>
          <a:p>
            <a:endParaRPr lang="ro-MD"/>
          </a:p>
        </p:txBody>
      </p:sp>
      <p:sp>
        <p:nvSpPr>
          <p:cNvPr id="7" name="Номер слайда 6"/>
          <p:cNvSpPr>
            <a:spLocks noGrp="1"/>
          </p:cNvSpPr>
          <p:nvPr>
            <p:ph type="sldNum" sz="quarter" idx="12"/>
          </p:nvPr>
        </p:nvSpPr>
        <p:spPr/>
        <p:txBody>
          <a:bodyPr/>
          <a:lstStyle/>
          <a:p>
            <a:fld id="{103D8274-7E75-4783-A24C-F230858C8F0B}" type="slidenum">
              <a:rPr lang="ro-MD" smtClean="0"/>
              <a:t>‹#›</a:t>
            </a:fld>
            <a:endParaRPr lang="ro-MD"/>
          </a:p>
        </p:txBody>
      </p:sp>
    </p:spTree>
    <p:extLst>
      <p:ext uri="{BB962C8B-B14F-4D97-AF65-F5344CB8AC3E}">
        <p14:creationId xmlns:p14="http://schemas.microsoft.com/office/powerpoint/2010/main" val="2995197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ro-MD"/>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o-MD"/>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o-MD"/>
          </a:p>
        </p:txBody>
      </p:sp>
      <p:sp>
        <p:nvSpPr>
          <p:cNvPr id="7" name="Дата 6"/>
          <p:cNvSpPr>
            <a:spLocks noGrp="1"/>
          </p:cNvSpPr>
          <p:nvPr>
            <p:ph type="dt" sz="half" idx="10"/>
          </p:nvPr>
        </p:nvSpPr>
        <p:spPr/>
        <p:txBody>
          <a:bodyPr/>
          <a:lstStyle/>
          <a:p>
            <a:fld id="{E3BB33E4-2ED1-499B-A24B-669FDEF50FC4}" type="datetimeFigureOut">
              <a:rPr lang="ro-MD" smtClean="0"/>
              <a:t>13.05.2023</a:t>
            </a:fld>
            <a:endParaRPr lang="ro-MD"/>
          </a:p>
        </p:txBody>
      </p:sp>
      <p:sp>
        <p:nvSpPr>
          <p:cNvPr id="8" name="Нижний колонтитул 7"/>
          <p:cNvSpPr>
            <a:spLocks noGrp="1"/>
          </p:cNvSpPr>
          <p:nvPr>
            <p:ph type="ftr" sz="quarter" idx="11"/>
          </p:nvPr>
        </p:nvSpPr>
        <p:spPr/>
        <p:txBody>
          <a:bodyPr/>
          <a:lstStyle/>
          <a:p>
            <a:endParaRPr lang="ro-MD"/>
          </a:p>
        </p:txBody>
      </p:sp>
      <p:sp>
        <p:nvSpPr>
          <p:cNvPr id="9" name="Номер слайда 8"/>
          <p:cNvSpPr>
            <a:spLocks noGrp="1"/>
          </p:cNvSpPr>
          <p:nvPr>
            <p:ph type="sldNum" sz="quarter" idx="12"/>
          </p:nvPr>
        </p:nvSpPr>
        <p:spPr/>
        <p:txBody>
          <a:bodyPr/>
          <a:lstStyle/>
          <a:p>
            <a:fld id="{103D8274-7E75-4783-A24C-F230858C8F0B}" type="slidenum">
              <a:rPr lang="ro-MD" smtClean="0"/>
              <a:t>‹#›</a:t>
            </a:fld>
            <a:endParaRPr lang="ro-MD"/>
          </a:p>
        </p:txBody>
      </p:sp>
    </p:spTree>
    <p:extLst>
      <p:ext uri="{BB962C8B-B14F-4D97-AF65-F5344CB8AC3E}">
        <p14:creationId xmlns:p14="http://schemas.microsoft.com/office/powerpoint/2010/main" val="3244003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ro-MD"/>
          </a:p>
        </p:txBody>
      </p:sp>
      <p:sp>
        <p:nvSpPr>
          <p:cNvPr id="3" name="Дата 2"/>
          <p:cNvSpPr>
            <a:spLocks noGrp="1"/>
          </p:cNvSpPr>
          <p:nvPr>
            <p:ph type="dt" sz="half" idx="10"/>
          </p:nvPr>
        </p:nvSpPr>
        <p:spPr/>
        <p:txBody>
          <a:bodyPr/>
          <a:lstStyle/>
          <a:p>
            <a:fld id="{E3BB33E4-2ED1-499B-A24B-669FDEF50FC4}" type="datetimeFigureOut">
              <a:rPr lang="ro-MD" smtClean="0"/>
              <a:t>13.05.2023</a:t>
            </a:fld>
            <a:endParaRPr lang="ro-MD"/>
          </a:p>
        </p:txBody>
      </p:sp>
      <p:sp>
        <p:nvSpPr>
          <p:cNvPr id="4" name="Нижний колонтитул 3"/>
          <p:cNvSpPr>
            <a:spLocks noGrp="1"/>
          </p:cNvSpPr>
          <p:nvPr>
            <p:ph type="ftr" sz="quarter" idx="11"/>
          </p:nvPr>
        </p:nvSpPr>
        <p:spPr/>
        <p:txBody>
          <a:bodyPr/>
          <a:lstStyle/>
          <a:p>
            <a:endParaRPr lang="ro-MD"/>
          </a:p>
        </p:txBody>
      </p:sp>
      <p:sp>
        <p:nvSpPr>
          <p:cNvPr id="5" name="Номер слайда 4"/>
          <p:cNvSpPr>
            <a:spLocks noGrp="1"/>
          </p:cNvSpPr>
          <p:nvPr>
            <p:ph type="sldNum" sz="quarter" idx="12"/>
          </p:nvPr>
        </p:nvSpPr>
        <p:spPr/>
        <p:txBody>
          <a:bodyPr/>
          <a:lstStyle/>
          <a:p>
            <a:fld id="{103D8274-7E75-4783-A24C-F230858C8F0B}" type="slidenum">
              <a:rPr lang="ro-MD" smtClean="0"/>
              <a:t>‹#›</a:t>
            </a:fld>
            <a:endParaRPr lang="ro-MD"/>
          </a:p>
        </p:txBody>
      </p:sp>
    </p:spTree>
    <p:extLst>
      <p:ext uri="{BB962C8B-B14F-4D97-AF65-F5344CB8AC3E}">
        <p14:creationId xmlns:p14="http://schemas.microsoft.com/office/powerpoint/2010/main" val="315127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3BB33E4-2ED1-499B-A24B-669FDEF50FC4}" type="datetimeFigureOut">
              <a:rPr lang="ro-MD" smtClean="0"/>
              <a:t>13.05.2023</a:t>
            </a:fld>
            <a:endParaRPr lang="ro-MD"/>
          </a:p>
        </p:txBody>
      </p:sp>
      <p:sp>
        <p:nvSpPr>
          <p:cNvPr id="3" name="Нижний колонтитул 2"/>
          <p:cNvSpPr>
            <a:spLocks noGrp="1"/>
          </p:cNvSpPr>
          <p:nvPr>
            <p:ph type="ftr" sz="quarter" idx="11"/>
          </p:nvPr>
        </p:nvSpPr>
        <p:spPr/>
        <p:txBody>
          <a:bodyPr/>
          <a:lstStyle/>
          <a:p>
            <a:endParaRPr lang="ro-MD"/>
          </a:p>
        </p:txBody>
      </p:sp>
      <p:sp>
        <p:nvSpPr>
          <p:cNvPr id="4" name="Номер слайда 3"/>
          <p:cNvSpPr>
            <a:spLocks noGrp="1"/>
          </p:cNvSpPr>
          <p:nvPr>
            <p:ph type="sldNum" sz="quarter" idx="12"/>
          </p:nvPr>
        </p:nvSpPr>
        <p:spPr/>
        <p:txBody>
          <a:bodyPr/>
          <a:lstStyle/>
          <a:p>
            <a:fld id="{103D8274-7E75-4783-A24C-F230858C8F0B}" type="slidenum">
              <a:rPr lang="ro-MD" smtClean="0"/>
              <a:t>‹#›</a:t>
            </a:fld>
            <a:endParaRPr lang="ro-MD"/>
          </a:p>
        </p:txBody>
      </p:sp>
    </p:spTree>
    <p:extLst>
      <p:ext uri="{BB962C8B-B14F-4D97-AF65-F5344CB8AC3E}">
        <p14:creationId xmlns:p14="http://schemas.microsoft.com/office/powerpoint/2010/main" val="3074738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o-MD"/>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o-MD"/>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E3BB33E4-2ED1-499B-A24B-669FDEF50FC4}" type="datetimeFigureOut">
              <a:rPr lang="ro-MD" smtClean="0"/>
              <a:t>13.05.2023</a:t>
            </a:fld>
            <a:endParaRPr lang="ro-MD"/>
          </a:p>
        </p:txBody>
      </p:sp>
      <p:sp>
        <p:nvSpPr>
          <p:cNvPr id="6" name="Нижний колонтитул 5"/>
          <p:cNvSpPr>
            <a:spLocks noGrp="1"/>
          </p:cNvSpPr>
          <p:nvPr>
            <p:ph type="ftr" sz="quarter" idx="11"/>
          </p:nvPr>
        </p:nvSpPr>
        <p:spPr/>
        <p:txBody>
          <a:bodyPr/>
          <a:lstStyle/>
          <a:p>
            <a:endParaRPr lang="ro-MD"/>
          </a:p>
        </p:txBody>
      </p:sp>
      <p:sp>
        <p:nvSpPr>
          <p:cNvPr id="7" name="Номер слайда 6"/>
          <p:cNvSpPr>
            <a:spLocks noGrp="1"/>
          </p:cNvSpPr>
          <p:nvPr>
            <p:ph type="sldNum" sz="quarter" idx="12"/>
          </p:nvPr>
        </p:nvSpPr>
        <p:spPr/>
        <p:txBody>
          <a:bodyPr/>
          <a:lstStyle/>
          <a:p>
            <a:fld id="{103D8274-7E75-4783-A24C-F230858C8F0B}" type="slidenum">
              <a:rPr lang="ro-MD" smtClean="0"/>
              <a:t>‹#›</a:t>
            </a:fld>
            <a:endParaRPr lang="ro-MD"/>
          </a:p>
        </p:txBody>
      </p:sp>
    </p:spTree>
    <p:extLst>
      <p:ext uri="{BB962C8B-B14F-4D97-AF65-F5344CB8AC3E}">
        <p14:creationId xmlns:p14="http://schemas.microsoft.com/office/powerpoint/2010/main" val="3386946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o-MD"/>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MD"/>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E3BB33E4-2ED1-499B-A24B-669FDEF50FC4}" type="datetimeFigureOut">
              <a:rPr lang="ro-MD" smtClean="0"/>
              <a:t>13.05.2023</a:t>
            </a:fld>
            <a:endParaRPr lang="ro-MD"/>
          </a:p>
        </p:txBody>
      </p:sp>
      <p:sp>
        <p:nvSpPr>
          <p:cNvPr id="6" name="Нижний колонтитул 5"/>
          <p:cNvSpPr>
            <a:spLocks noGrp="1"/>
          </p:cNvSpPr>
          <p:nvPr>
            <p:ph type="ftr" sz="quarter" idx="11"/>
          </p:nvPr>
        </p:nvSpPr>
        <p:spPr/>
        <p:txBody>
          <a:bodyPr/>
          <a:lstStyle/>
          <a:p>
            <a:endParaRPr lang="ro-MD"/>
          </a:p>
        </p:txBody>
      </p:sp>
      <p:sp>
        <p:nvSpPr>
          <p:cNvPr id="7" name="Номер слайда 6"/>
          <p:cNvSpPr>
            <a:spLocks noGrp="1"/>
          </p:cNvSpPr>
          <p:nvPr>
            <p:ph type="sldNum" sz="quarter" idx="12"/>
          </p:nvPr>
        </p:nvSpPr>
        <p:spPr/>
        <p:txBody>
          <a:bodyPr/>
          <a:lstStyle/>
          <a:p>
            <a:fld id="{103D8274-7E75-4783-A24C-F230858C8F0B}" type="slidenum">
              <a:rPr lang="ro-MD" smtClean="0"/>
              <a:t>‹#›</a:t>
            </a:fld>
            <a:endParaRPr lang="ro-MD"/>
          </a:p>
        </p:txBody>
      </p:sp>
    </p:spTree>
    <p:extLst>
      <p:ext uri="{BB962C8B-B14F-4D97-AF65-F5344CB8AC3E}">
        <p14:creationId xmlns:p14="http://schemas.microsoft.com/office/powerpoint/2010/main" val="94341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o-MD"/>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o-MD"/>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B33E4-2ED1-499B-A24B-669FDEF50FC4}" type="datetimeFigureOut">
              <a:rPr lang="ro-MD" smtClean="0"/>
              <a:t>13.05.2023</a:t>
            </a:fld>
            <a:endParaRPr lang="ro-MD"/>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MD"/>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D8274-7E75-4783-A24C-F230858C8F0B}" type="slidenum">
              <a:rPr lang="ro-MD" smtClean="0"/>
              <a:t>‹#›</a:t>
            </a:fld>
            <a:endParaRPr lang="ro-MD"/>
          </a:p>
        </p:txBody>
      </p:sp>
    </p:spTree>
    <p:extLst>
      <p:ext uri="{BB962C8B-B14F-4D97-AF65-F5344CB8AC3E}">
        <p14:creationId xmlns:p14="http://schemas.microsoft.com/office/powerpoint/2010/main" val="3201356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64089" y="198394"/>
            <a:ext cx="5429840" cy="461665"/>
          </a:xfrm>
          <a:prstGeom prst="rect">
            <a:avLst/>
          </a:prstGeom>
        </p:spPr>
        <p:txBody>
          <a:bodyPr wrap="square">
            <a:spAutoFit/>
          </a:bodyPr>
          <a:lstStyle/>
          <a:p>
            <a:r>
              <a:rPr lang="ro-RO" sz="2400" b="1" dirty="0">
                <a:latin typeface="Times New Roman" panose="02020603050405020304" pitchFamily="18" charset="0"/>
                <a:ea typeface="Calibri" panose="020F0502020204030204" pitchFamily="34" charset="0"/>
              </a:rPr>
              <a:t>Școala Profesională Nr.3</a:t>
            </a:r>
            <a:endParaRPr lang="ro-MD" sz="2400" dirty="0"/>
          </a:p>
        </p:txBody>
      </p:sp>
      <p:sp>
        <p:nvSpPr>
          <p:cNvPr id="2" name="Прямоугольник 1"/>
          <p:cNvSpPr/>
          <p:nvPr/>
        </p:nvSpPr>
        <p:spPr>
          <a:xfrm>
            <a:off x="2962706" y="771332"/>
            <a:ext cx="2590133" cy="556434"/>
          </a:xfrm>
          <a:prstGeom prst="rect">
            <a:avLst/>
          </a:prstGeom>
        </p:spPr>
        <p:txBody>
          <a:bodyPr wrap="none">
            <a:spAutoFit/>
          </a:bodyPr>
          <a:lstStyle/>
          <a:p>
            <a:pPr algn="ctr">
              <a:lnSpc>
                <a:spcPct val="115000"/>
              </a:lnSpc>
              <a:spcAft>
                <a:spcPts val="1000"/>
              </a:spcAft>
            </a:pPr>
            <a:r>
              <a:rPr lang="ro-RO" sz="2800" b="1" dirty="0">
                <a:ln w="9525" cap="flat" cmpd="sng" algn="ctr">
                  <a:solidFill>
                    <a:srgbClr val="FFFFFF"/>
                  </a:solidFill>
                  <a:prstDash val="solid"/>
                  <a:round/>
                </a:ln>
                <a:solidFill>
                  <a:srgbClr val="000000"/>
                </a:solidFill>
                <a:effectLst>
                  <a:outerShdw blurRad="12700" dist="38100" dir="2700000" algn="tl">
                    <a:schemeClr val="bg1">
                      <a:lumMod val="50000"/>
                    </a:schemeClr>
                  </a:outerShdw>
                </a:effectLst>
                <a:latin typeface="Times New Roman" panose="02020603050405020304" pitchFamily="18" charset="0"/>
                <a:ea typeface="Calibri" panose="020F0502020204030204" pitchFamily="34" charset="0"/>
                <a:cs typeface="Times New Roman" panose="02020603050405020304" pitchFamily="18" charset="0"/>
              </a:rPr>
              <a:t>Plan de Afacere</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1209773" y="1327766"/>
            <a:ext cx="6096000" cy="1730217"/>
          </a:xfrm>
          <a:prstGeom prst="rect">
            <a:avLst/>
          </a:prstGeom>
        </p:spPr>
        <p:txBody>
          <a:bodyPr>
            <a:spAutoFit/>
          </a:bodyPr>
          <a:lstStyle/>
          <a:p>
            <a:pPr algn="ctr">
              <a:lnSpc>
                <a:spcPct val="115000"/>
              </a:lnSpc>
              <a:spcAft>
                <a:spcPts val="100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SRL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Împarăția</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effectLst/>
                <a:latin typeface="Times New Roman" panose="02020603050405020304" pitchFamily="18" charset="0"/>
                <a:ea typeface="Calibri" panose="020F0502020204030204" pitchFamily="34" charset="0"/>
                <a:cs typeface="Times New Roman" panose="02020603050405020304" pitchFamily="18" charset="0"/>
              </a:rPr>
              <a:t>Mierii</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o-RO" dirty="0">
                <a:effectLst/>
                <a:latin typeface="Times New Roman" panose="02020603050405020304" pitchFamily="18" charset="0"/>
                <a:ea typeface="Times New Roman" panose="02020603050405020304" pitchFamily="18" charset="0"/>
              </a:rPr>
              <a:t>                         Motto: Fericirea de a trăi sănătos şi dulce!!!</a:t>
            </a:r>
            <a:endParaRPr lang="ru-RU" sz="1400" dirty="0">
              <a:effectLst/>
              <a:latin typeface="Times New Roman" panose="02020603050405020304" pitchFamily="18" charset="0"/>
              <a:ea typeface="Times New Roman" panose="02020603050405020304" pitchFamily="18" charset="0"/>
            </a:endParaRPr>
          </a:p>
          <a:p>
            <a:pPr>
              <a:spcAft>
                <a:spcPts val="0"/>
              </a:spcAft>
            </a:pPr>
            <a:r>
              <a:rPr lang="ro-RO" dirty="0">
                <a:effectLst/>
                <a:latin typeface="Times New Roman" panose="02020603050405020304" pitchFamily="18" charset="0"/>
                <a:ea typeface="Times New Roman" panose="02020603050405020304" pitchFamily="18" charset="0"/>
              </a:rPr>
              <a:t> </a:t>
            </a:r>
            <a:endParaRPr lang="ru-RU" sz="1400" dirty="0">
              <a:effectLst/>
              <a:latin typeface="Times New Roman" panose="02020603050405020304" pitchFamily="18" charset="0"/>
              <a:ea typeface="Times New Roman" panose="02020603050405020304" pitchFamily="18" charset="0"/>
            </a:endParaRPr>
          </a:p>
          <a:p>
            <a:pPr algn="ctr">
              <a:lnSpc>
                <a:spcPct val="115000"/>
              </a:lnSpc>
              <a:spcAft>
                <a:spcPts val="1000"/>
              </a:spcAft>
            </a:pPr>
            <a:r>
              <a:rPr lang="ro-RO" dirty="0">
                <a:effectLst/>
                <a:latin typeface="Times New Roman" panose="02020603050405020304" pitchFamily="18" charset="0"/>
                <a:ea typeface="Calibri" panose="020F0502020204030204" pitchFamily="34" charset="0"/>
                <a:cs typeface="Times New Roman" panose="02020603050405020304" pitchFamily="18" charset="0"/>
              </a:rPr>
              <a:t>s. Sagaidac, r. Cimișlia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5398417" y="4077220"/>
            <a:ext cx="6096000" cy="1685077"/>
          </a:xfrm>
          <a:prstGeom prst="rect">
            <a:avLst/>
          </a:prstGeom>
        </p:spPr>
        <p:txBody>
          <a:bodyPr>
            <a:spAutoFit/>
          </a:bodyPr>
          <a:lstStyle/>
          <a:p>
            <a:pPr>
              <a:lnSpc>
                <a:spcPct val="115000"/>
              </a:lnSpc>
              <a:spcAft>
                <a:spcPts val="0"/>
              </a:spcAft>
            </a:pPr>
            <a:r>
              <a:rPr lang="ro-RO" b="1" dirty="0">
                <a:effectLst/>
                <a:latin typeface="Times New Roman" panose="02020603050405020304" pitchFamily="18" charset="0"/>
                <a:ea typeface="Calibri" panose="020F0502020204030204" pitchFamily="34" charset="0"/>
                <a:cs typeface="Times New Roman" panose="02020603050405020304" pitchFamily="18" charset="0"/>
              </a:rPr>
              <a:t>Realizat de către proprietarul întreprinderii</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dirty="0">
                <a:effectLst/>
                <a:latin typeface="Times New Roman" panose="02020603050405020304" pitchFamily="18" charset="0"/>
                <a:ea typeface="Calibri" panose="020F0502020204030204" pitchFamily="34" charset="0"/>
                <a:cs typeface="Times New Roman" panose="02020603050405020304" pitchFamily="18" charset="0"/>
              </a:rPr>
              <a:t>Barbăneagră Ion</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b="1" dirty="0">
                <a:effectLst/>
                <a:latin typeface="Times New Roman" panose="02020603050405020304" pitchFamily="18" charset="0"/>
                <a:ea typeface="Calibri" panose="020F0502020204030204" pitchFamily="34" charset="0"/>
                <a:cs typeface="Times New Roman" panose="02020603050405020304" pitchFamily="18" charset="0"/>
              </a:rPr>
              <a:t>Adresa:</a:t>
            </a:r>
            <a:r>
              <a:rPr lang="ro-RO" dirty="0">
                <a:effectLst/>
                <a:latin typeface="Times New Roman" panose="02020603050405020304" pitchFamily="18" charset="0"/>
                <a:ea typeface="Calibri" panose="020F0502020204030204" pitchFamily="34" charset="0"/>
                <a:cs typeface="Times New Roman" panose="02020603050405020304" pitchFamily="18" charset="0"/>
              </a:rPr>
              <a:t>s.Sagaidac</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b="1" dirty="0">
                <a:effectLst/>
                <a:latin typeface="Times New Roman" panose="02020603050405020304" pitchFamily="18" charset="0"/>
                <a:ea typeface="Calibri" panose="020F0502020204030204" pitchFamily="34" charset="0"/>
                <a:cs typeface="Times New Roman" panose="02020603050405020304" pitchFamily="18" charset="0"/>
              </a:rPr>
              <a:t>tel:</a:t>
            </a:r>
            <a:r>
              <a:rPr lang="ro-RO" dirty="0">
                <a:effectLst/>
                <a:latin typeface="Times New Roman" panose="02020603050405020304" pitchFamily="18" charset="0"/>
                <a:ea typeface="Calibri" panose="020F0502020204030204" pitchFamily="34" charset="0"/>
                <a:cs typeface="Times New Roman" panose="02020603050405020304" pitchFamily="18" charset="0"/>
              </a:rPr>
              <a:t> 068625373</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o-RO" b="1" dirty="0">
                <a:effectLst/>
                <a:latin typeface="Times New Roman" panose="02020603050405020304" pitchFamily="18" charset="0"/>
                <a:ea typeface="Calibri" panose="020F0502020204030204" pitchFamily="34" charset="0"/>
                <a:cs typeface="Times New Roman" panose="02020603050405020304" pitchFamily="18" charset="0"/>
              </a:rPr>
              <a:t>E- mail:</a:t>
            </a:r>
            <a:r>
              <a:rPr lang="ro-RO" dirty="0">
                <a:effectLst/>
                <a:latin typeface="Times New Roman" panose="02020603050405020304" pitchFamily="18" charset="0"/>
                <a:ea typeface="Calibri" panose="020F0502020204030204" pitchFamily="34" charset="0"/>
                <a:cs typeface="Times New Roman" panose="02020603050405020304" pitchFamily="18" charset="0"/>
              </a:rPr>
              <a:t> barbaneagraion14@gmail.com</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1833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4546" y="749672"/>
            <a:ext cx="5922856" cy="1477328"/>
          </a:xfrm>
          <a:prstGeom prst="rect">
            <a:avLst/>
          </a:prstGeom>
        </p:spPr>
        <p:txBody>
          <a:bodyPr wrap="square">
            <a:spAutoFit/>
          </a:bodyPr>
          <a:lstStyle/>
          <a:p>
            <a:pPr algn="just"/>
            <a:r>
              <a:rPr lang="en-CA" dirty="0" err="1">
                <a:effectLst/>
                <a:latin typeface="Times New Roman" panose="02020603050405020304" pitchFamily="18" charset="0"/>
                <a:ea typeface="Calibri" panose="020F0502020204030204" pitchFamily="34" charset="0"/>
              </a:rPr>
              <a:t>Acest</a:t>
            </a:r>
            <a:r>
              <a:rPr lang="en-CA" dirty="0">
                <a:effectLst/>
                <a:latin typeface="Times New Roman" panose="02020603050405020304" pitchFamily="18" charset="0"/>
                <a:ea typeface="Calibri" panose="020F0502020204030204" pitchFamily="34" charset="0"/>
              </a:rPr>
              <a:t> plan de </a:t>
            </a:r>
            <a:r>
              <a:rPr lang="en-CA" dirty="0" err="1">
                <a:effectLst/>
                <a:latin typeface="Times New Roman" panose="02020603050405020304" pitchFamily="18" charset="0"/>
                <a:ea typeface="Calibri" panose="020F0502020204030204" pitchFamily="34" charset="0"/>
              </a:rPr>
              <a:t>afacere</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este</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conceput</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pentru</a:t>
            </a:r>
            <a:r>
              <a:rPr lang="en-CA" dirty="0">
                <a:effectLst/>
                <a:latin typeface="Times New Roman" panose="02020603050405020304" pitchFamily="18" charset="0"/>
                <a:ea typeface="Calibri" panose="020F0502020204030204" pitchFamily="34" charset="0"/>
              </a:rPr>
              <a:t> a continua </a:t>
            </a:r>
            <a:r>
              <a:rPr lang="en-CA" dirty="0" err="1">
                <a:effectLst/>
                <a:latin typeface="Times New Roman" panose="02020603050405020304" pitchFamily="18" charset="0"/>
                <a:ea typeface="Calibri" panose="020F0502020204030204" pitchFamily="34" charset="0"/>
              </a:rPr>
              <a:t>frumoasa</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ocupaţie</a:t>
            </a:r>
            <a:r>
              <a:rPr lang="en-CA" dirty="0">
                <a:effectLst/>
                <a:latin typeface="Times New Roman" panose="02020603050405020304" pitchFamily="18" charset="0"/>
                <a:ea typeface="Calibri" panose="020F0502020204030204" pitchFamily="34" charset="0"/>
              </a:rPr>
              <a:t> de </a:t>
            </a:r>
            <a:r>
              <a:rPr lang="en-CA" dirty="0" err="1">
                <a:effectLst/>
                <a:latin typeface="Times New Roman" panose="02020603050405020304" pitchFamily="18" charset="0"/>
                <a:ea typeface="Calibri" panose="020F0502020204030204" pitchFamily="34" charset="0"/>
              </a:rPr>
              <a:t>creştere</a:t>
            </a:r>
            <a:r>
              <a:rPr lang="en-CA" dirty="0">
                <a:effectLst/>
                <a:latin typeface="Times New Roman" panose="02020603050405020304" pitchFamily="18" charset="0"/>
                <a:ea typeface="Calibri" panose="020F0502020204030204" pitchFamily="34" charset="0"/>
              </a:rPr>
              <a:t> a </a:t>
            </a:r>
            <a:r>
              <a:rPr lang="en-CA" dirty="0" err="1">
                <a:effectLst/>
                <a:latin typeface="Times New Roman" panose="02020603050405020304" pitchFamily="18" charset="0"/>
                <a:ea typeface="Calibri" panose="020F0502020204030204" pitchFamily="34" charset="0"/>
              </a:rPr>
              <a:t>albinelor</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îmbinând</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elemente</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noi</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pentru</a:t>
            </a:r>
            <a:r>
              <a:rPr lang="en-CA" dirty="0">
                <a:effectLst/>
                <a:latin typeface="Times New Roman" panose="02020603050405020304" pitchFamily="18" charset="0"/>
                <a:ea typeface="Calibri" panose="020F0502020204030204" pitchFamily="34" charset="0"/>
              </a:rPr>
              <a:t> a </a:t>
            </a:r>
            <a:r>
              <a:rPr lang="en-CA" dirty="0" err="1">
                <a:effectLst/>
                <a:latin typeface="Times New Roman" panose="02020603050405020304" pitchFamily="18" charset="0"/>
                <a:ea typeface="Calibri" panose="020F0502020204030204" pitchFamily="34" charset="0"/>
              </a:rPr>
              <a:t>spori</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profitabilitatea</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şi</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imaginea</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firmei</a:t>
            </a:r>
            <a:r>
              <a:rPr lang="en-CA" dirty="0">
                <a:effectLst/>
                <a:latin typeface="Times New Roman" panose="02020603050405020304" pitchFamily="18" charset="0"/>
                <a:ea typeface="Calibri" panose="020F0502020204030204" pitchFamily="34" charset="0"/>
              </a:rPr>
              <a:t>. </a:t>
            </a:r>
            <a:endParaRPr lang="ro-RO" dirty="0">
              <a:effectLst/>
              <a:latin typeface="Times New Roman" panose="02020603050405020304" pitchFamily="18" charset="0"/>
              <a:ea typeface="Calibri" panose="020F0502020204030204" pitchFamily="34" charset="0"/>
            </a:endParaRPr>
          </a:p>
          <a:p>
            <a:pPr algn="just"/>
            <a:r>
              <a:rPr lang="en-CA" dirty="0">
                <a:effectLst/>
                <a:latin typeface="Times New Roman" panose="02020603050405020304" pitchFamily="18" charset="0"/>
                <a:ea typeface="Calibri" panose="020F0502020204030204" pitchFamily="34" charset="0"/>
              </a:rPr>
              <a:t>Firma “</a:t>
            </a:r>
            <a:r>
              <a:rPr lang="en-CA" dirty="0" err="1">
                <a:effectLst/>
                <a:latin typeface="Times New Roman" panose="02020603050405020304" pitchFamily="18" charset="0"/>
                <a:ea typeface="Calibri" panose="020F0502020204030204" pitchFamily="34" charset="0"/>
              </a:rPr>
              <a:t>Impărăția</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mierii</a:t>
            </a:r>
            <a:r>
              <a:rPr lang="en-CA" dirty="0">
                <a:effectLst/>
                <a:latin typeface="Times New Roman" panose="02020603050405020304" pitchFamily="18" charset="0"/>
                <a:ea typeface="Calibri" panose="020F0502020204030204" pitchFamily="34" charset="0"/>
              </a:rPr>
              <a:t> !” se </a:t>
            </a:r>
            <a:r>
              <a:rPr lang="en-CA" dirty="0" err="1">
                <a:effectLst/>
                <a:latin typeface="Times New Roman" panose="02020603050405020304" pitchFamily="18" charset="0"/>
                <a:ea typeface="Calibri" panose="020F0502020204030204" pitchFamily="34" charset="0"/>
              </a:rPr>
              <a:t>specializează</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în</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creşterea</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albinelor</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pentru</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producerea</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mierii</a:t>
            </a:r>
            <a:r>
              <a:rPr lang="en-CA" dirty="0">
                <a:effectLst/>
                <a:latin typeface="Times New Roman" panose="02020603050405020304" pitchFamily="18" charset="0"/>
                <a:ea typeface="Calibri" panose="020F0502020204030204" pitchFamily="34" charset="0"/>
              </a:rPr>
              <a:t>.</a:t>
            </a:r>
            <a:r>
              <a:rPr lang="en-CA" dirty="0">
                <a:solidFill>
                  <a:srgbClr val="000000"/>
                </a:solidFill>
                <a:effectLst/>
                <a:latin typeface="Times New Roman" panose="02020603050405020304" pitchFamily="18" charset="0"/>
                <a:ea typeface="Calibri" panose="020F0502020204030204" pitchFamily="34" charset="0"/>
              </a:rPr>
              <a:t> </a:t>
            </a:r>
            <a:endParaRPr lang="ro-MD" dirty="0"/>
          </a:p>
        </p:txBody>
      </p:sp>
      <p:sp>
        <p:nvSpPr>
          <p:cNvPr id="3" name="Прямоугольник 2"/>
          <p:cNvSpPr/>
          <p:nvPr/>
        </p:nvSpPr>
        <p:spPr>
          <a:xfrm>
            <a:off x="6096000" y="2952838"/>
            <a:ext cx="5467547" cy="2308324"/>
          </a:xfrm>
          <a:prstGeom prst="rect">
            <a:avLst/>
          </a:prstGeom>
        </p:spPr>
        <p:txBody>
          <a:bodyPr wrap="square">
            <a:spAutoFit/>
          </a:bodyPr>
          <a:lstStyle/>
          <a:p>
            <a:pPr algn="just"/>
            <a:r>
              <a:rPr lang="ro-RO" dirty="0">
                <a:solidFill>
                  <a:srgbClr val="000000"/>
                </a:solidFill>
                <a:effectLst/>
                <a:latin typeface="Times New Roman" panose="02020603050405020304" pitchFamily="18" charset="0"/>
                <a:ea typeface="Calibri" panose="020F0502020204030204" pitchFamily="34" charset="0"/>
              </a:rPr>
              <a:t>Lucrul cu albinele nu este dificil, dar presupune respectarea anumitor reguli foarte stricte.</a:t>
            </a:r>
          </a:p>
          <a:p>
            <a:pPr algn="just"/>
            <a:r>
              <a:rPr lang="ro-RO" dirty="0">
                <a:solidFill>
                  <a:srgbClr val="000000"/>
                </a:solidFill>
                <a:effectLst/>
                <a:latin typeface="Times New Roman" panose="02020603050405020304" pitchFamily="18" charset="0"/>
                <a:ea typeface="Calibri" panose="020F0502020204030204" pitchFamily="34" charset="0"/>
              </a:rPr>
              <a:t>În prezent se dispune de 10 stupuri de albine şi anumit utilaj necesar pentru colectarea şi prelucrarea mierii. Scopul acestui proiect este lărgirea acestei afaceri de creştere a albinelor  pentru producerea mierii de calitate înaltă și realizarea pe piaţa externă, unde este foarte solicitată.</a:t>
            </a:r>
            <a:endParaRPr lang="ro-MD" dirty="0"/>
          </a:p>
        </p:txBody>
      </p:sp>
      <p:sp>
        <p:nvSpPr>
          <p:cNvPr id="4" name="TextBox 3"/>
          <p:cNvSpPr txBox="1"/>
          <p:nvPr/>
        </p:nvSpPr>
        <p:spPr>
          <a:xfrm>
            <a:off x="763571" y="212931"/>
            <a:ext cx="2592371" cy="400110"/>
          </a:xfrm>
          <a:prstGeom prst="rect">
            <a:avLst/>
          </a:prstGeom>
          <a:noFill/>
        </p:spPr>
        <p:txBody>
          <a:bodyPr wrap="square" rtlCol="0">
            <a:spAutoFit/>
          </a:bodyPr>
          <a:lstStyle/>
          <a:p>
            <a:r>
              <a:rPr lang="ro-MD" sz="2000" b="1" dirty="0">
                <a:latin typeface="Times New Roman" panose="02020603050405020304" pitchFamily="18" charset="0"/>
                <a:cs typeface="Times New Roman" panose="02020603050405020304" pitchFamily="18" charset="0"/>
              </a:rPr>
              <a:t>Sumar</a:t>
            </a:r>
            <a:r>
              <a:rPr lang="ro-MD" dirty="0"/>
              <a:t> </a:t>
            </a:r>
          </a:p>
        </p:txBody>
      </p:sp>
    </p:spTree>
    <p:extLst>
      <p:ext uri="{BB962C8B-B14F-4D97-AF65-F5344CB8AC3E}">
        <p14:creationId xmlns:p14="http://schemas.microsoft.com/office/powerpoint/2010/main" val="4176590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02959" y="225835"/>
            <a:ext cx="4760599" cy="423834"/>
          </a:xfrm>
          <a:prstGeom prst="rect">
            <a:avLst/>
          </a:prstGeom>
        </p:spPr>
        <p:txBody>
          <a:bodyPr wrap="none">
            <a:spAutoFit/>
          </a:bodyPr>
          <a:lstStyle/>
          <a:p>
            <a:pPr marL="180340" algn="just">
              <a:lnSpc>
                <a:spcPct val="115000"/>
              </a:lnSpc>
              <a:spcAft>
                <a:spcPts val="0"/>
              </a:spcAft>
            </a:pPr>
            <a:r>
              <a:rPr lang="ro-RO" sz="2000" b="1" i="1" dirty="0">
                <a:latin typeface="Times New Roman" panose="02020603050405020304" pitchFamily="18" charset="0"/>
                <a:ea typeface="Calibri" panose="020F0502020204030204" pitchFamily="34" charset="0"/>
                <a:cs typeface="Times New Roman" panose="02020603050405020304" pitchFamily="18" charset="0"/>
              </a:rPr>
              <a:t>Descrierea afacerii. Scopul şi Obiectivele.</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342507" y="4405085"/>
            <a:ext cx="5398417" cy="1754326"/>
          </a:xfrm>
          <a:prstGeom prst="rect">
            <a:avLst/>
          </a:prstGeom>
        </p:spPr>
        <p:txBody>
          <a:bodyPr wrap="square">
            <a:spAutoFit/>
          </a:bodyPr>
          <a:lstStyle/>
          <a:p>
            <a:pPr algn="just"/>
            <a:r>
              <a:rPr lang="ro-RO" dirty="0">
                <a:effectLst/>
                <a:latin typeface="Times New Roman" panose="02020603050405020304" pitchFamily="18" charset="0"/>
                <a:ea typeface="Calibri" panose="020F0502020204030204" pitchFamily="34" charset="0"/>
              </a:rPr>
              <a:t>În ultimii ani în R. Moldova se acordă o atenţie sporită, creşterii albinelor,odată cu solicitarea produselor apicole (în primul rînd a mierii ) pe piaţa externă. Creşterea  albinelor este un domeniu profitabil pentru Republica Moldova îndeosebi dacă acest produs este organizat prin intermediul Asociaţiei Apicultorilor.</a:t>
            </a:r>
            <a:endParaRPr lang="ro-MD" dirty="0"/>
          </a:p>
        </p:txBody>
      </p:sp>
      <p:sp>
        <p:nvSpPr>
          <p:cNvPr id="6" name="Прямоугольник 5"/>
          <p:cNvSpPr/>
          <p:nvPr/>
        </p:nvSpPr>
        <p:spPr>
          <a:xfrm>
            <a:off x="5740924" y="903545"/>
            <a:ext cx="6096000" cy="2301977"/>
          </a:xfrm>
          <a:prstGeom prst="rect">
            <a:avLst/>
          </a:prstGeom>
        </p:spPr>
        <p:txBody>
          <a:bodyPr>
            <a:spAutoFit/>
          </a:bodyPr>
          <a:lstStyle/>
          <a:p>
            <a:pPr indent="400050" algn="just">
              <a:lnSpc>
                <a:spcPct val="115000"/>
              </a:lnSpc>
            </a:pPr>
            <a:r>
              <a:rPr lang="ro-RO" dirty="0">
                <a:latin typeface="Times New Roman" panose="02020603050405020304" pitchFamily="18" charset="0"/>
                <a:ea typeface="Calibri" panose="020F0502020204030204" pitchFamily="34" charset="0"/>
              </a:rPr>
              <a:t>Entitatea </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Impărăția</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mierii</a:t>
            </a:r>
            <a:r>
              <a:rPr lang="en-CA" dirty="0">
                <a:effectLst/>
                <a:latin typeface="Times New Roman" panose="02020603050405020304" pitchFamily="18" charset="0"/>
                <a:ea typeface="Calibri" panose="020F0502020204030204" pitchFamily="34" charset="0"/>
              </a:rPr>
              <a:t> !” se </a:t>
            </a:r>
            <a:r>
              <a:rPr lang="en-CA" dirty="0" err="1">
                <a:effectLst/>
                <a:latin typeface="Times New Roman" panose="02020603050405020304" pitchFamily="18" charset="0"/>
                <a:ea typeface="Calibri" panose="020F0502020204030204" pitchFamily="34" charset="0"/>
              </a:rPr>
              <a:t>specializează</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în</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creşterea</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albinelor</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pentru</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producerea</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mierii</a:t>
            </a:r>
            <a:r>
              <a:rPr lang="ro-RO" dirty="0">
                <a:latin typeface="Times New Roman" panose="02020603050405020304" pitchFamily="18" charset="0"/>
                <a:ea typeface="Calibri" panose="020F0502020204030204" pitchFamily="34" charset="0"/>
              </a:rPr>
              <a:t> intr-un asortiment bogat cât și a produselor apicole</a:t>
            </a:r>
            <a:r>
              <a:rPr lang="ro-RO" dirty="0">
                <a:effectLst/>
                <a:latin typeface="Times New Roman" panose="02020603050405020304" pitchFamily="18" charset="0"/>
                <a:ea typeface="Calibri" panose="020F0502020204030204" pitchFamily="34" charset="0"/>
                <a:cs typeface="Times New Roman" panose="02020603050405020304" pitchFamily="18" charset="0"/>
              </a:rPr>
              <a:t>, ceara, polenul, propolisul care sunt produse naturale cu un conţinut bogat de elemente biologice. Toate aceste produse pot fi folosite ca mijloace de tratarea a diferitor boliÎncă un aspect important al aportului albinelor îl constituie polenizarea unui şir de culturi agricole.</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3005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5373" y="330733"/>
            <a:ext cx="5800627" cy="1200329"/>
          </a:xfrm>
          <a:prstGeom prst="rect">
            <a:avLst/>
          </a:prstGeom>
        </p:spPr>
        <p:txBody>
          <a:bodyPr wrap="square">
            <a:spAutoFit/>
          </a:bodyPr>
          <a:lstStyle/>
          <a:p>
            <a:pPr algn="just"/>
            <a:r>
              <a:rPr lang="ro-RO" i="1" u="sng" dirty="0">
                <a:effectLst/>
                <a:latin typeface="Times New Roman" panose="02020603050405020304" pitchFamily="18" charset="0"/>
                <a:ea typeface="Calibri" panose="020F0502020204030204" pitchFamily="34" charset="0"/>
              </a:rPr>
              <a:t>Scopul afacerii </a:t>
            </a:r>
            <a:r>
              <a:rPr lang="ro-RO" dirty="0">
                <a:effectLst/>
                <a:latin typeface="Times New Roman" panose="02020603050405020304" pitchFamily="18" charset="0"/>
                <a:ea typeface="Calibri" panose="020F0502020204030204" pitchFamily="34" charset="0"/>
              </a:rPr>
              <a:t>este recoltarea diferitor tipuri de miere și acoperirea cererii de produse apicole pe piaţa locală şi cea externă, încadrarea persoanelor în cămpul de muncă , cît şi acumularea de profit.</a:t>
            </a:r>
            <a:endParaRPr lang="ro-MD" dirty="0"/>
          </a:p>
        </p:txBody>
      </p:sp>
      <p:sp>
        <p:nvSpPr>
          <p:cNvPr id="8" name="Прямоугольник 7"/>
          <p:cNvSpPr/>
          <p:nvPr/>
        </p:nvSpPr>
        <p:spPr>
          <a:xfrm>
            <a:off x="5583811" y="1894370"/>
            <a:ext cx="6096000" cy="2003625"/>
          </a:xfrm>
          <a:prstGeom prst="rect">
            <a:avLst/>
          </a:prstGeom>
        </p:spPr>
        <p:txBody>
          <a:bodyPr>
            <a:spAutoFit/>
          </a:bodyPr>
          <a:lstStyle/>
          <a:p>
            <a:pPr marL="180340" algn="just">
              <a:lnSpc>
                <a:spcPct val="115000"/>
              </a:lnSpc>
              <a:spcAft>
                <a:spcPts val="0"/>
              </a:spcAft>
            </a:pPr>
            <a:r>
              <a:rPr lang="ro-RO"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180340" indent="400050" algn="just">
              <a:lnSpc>
                <a:spcPct val="115000"/>
              </a:lnSpc>
              <a:spcAft>
                <a:spcPts val="0"/>
              </a:spcAft>
            </a:pPr>
            <a:r>
              <a:rPr lang="ro-RO" i="1" u="sng" dirty="0">
                <a:effectLst/>
                <a:latin typeface="Times New Roman" panose="02020603050405020304" pitchFamily="18" charset="0"/>
                <a:ea typeface="Calibri" panose="020F0502020204030204" pitchFamily="34" charset="0"/>
                <a:cs typeface="Times New Roman" panose="02020603050405020304" pitchFamily="18" charset="0"/>
              </a:rPr>
              <a:t>Obiectivele curente pentru primii 2 ani de activitate</a:t>
            </a:r>
            <a:r>
              <a:rPr lang="ro-RO"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ro-RO" dirty="0">
                <a:effectLst/>
                <a:latin typeface="Times New Roman" panose="02020603050405020304" pitchFamily="18" charset="0"/>
                <a:ea typeface="Calibri" panose="020F0502020204030204" pitchFamily="34" charset="0"/>
                <a:cs typeface="Times New Roman" panose="02020603050405020304" pitchFamily="18" charset="0"/>
              </a:rPr>
              <a:t>Mărirea stupinei pînă la 50 de stupuri</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ro-RO" dirty="0">
                <a:effectLst/>
                <a:latin typeface="Times New Roman" panose="02020603050405020304" pitchFamily="18" charset="0"/>
                <a:ea typeface="Calibri" panose="020F0502020204030204" pitchFamily="34" charset="0"/>
                <a:cs typeface="Times New Roman" panose="02020603050405020304" pitchFamily="18" charset="0"/>
              </a:rPr>
              <a:t>Stabilirea unui sistem de comunicare eficientă între întreprindere şi clienţi pentru o evaluare permanentă a satisfacerii clientului.</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Прямоугольник 8"/>
          <p:cNvSpPr/>
          <p:nvPr/>
        </p:nvSpPr>
        <p:spPr>
          <a:xfrm>
            <a:off x="5461262" y="4264232"/>
            <a:ext cx="6096000" cy="2322174"/>
          </a:xfrm>
          <a:prstGeom prst="rect">
            <a:avLst/>
          </a:prstGeom>
        </p:spPr>
        <p:txBody>
          <a:bodyPr>
            <a:spAutoFit/>
          </a:bodyPr>
          <a:lstStyle/>
          <a:p>
            <a:pPr marL="180340" algn="just">
              <a:lnSpc>
                <a:spcPct val="115000"/>
              </a:lnSpc>
              <a:spcAft>
                <a:spcPts val="0"/>
              </a:spcAft>
            </a:pPr>
            <a:r>
              <a:rPr lang="ro-RO" i="1" u="sng" dirty="0">
                <a:effectLst/>
                <a:latin typeface="Times New Roman" panose="02020603050405020304" pitchFamily="18" charset="0"/>
                <a:ea typeface="Calibri" panose="020F0502020204030204" pitchFamily="34" charset="0"/>
                <a:cs typeface="Times New Roman" panose="02020603050405020304" pitchFamily="18" charset="0"/>
              </a:rPr>
              <a:t>Obiective de lungă durată: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ro-RO" dirty="0">
                <a:effectLst/>
                <a:latin typeface="Times New Roman" panose="02020603050405020304" pitchFamily="18" charset="0"/>
                <a:ea typeface="Calibri" panose="020F0502020204030204" pitchFamily="34" charset="0"/>
                <a:cs typeface="Times New Roman" panose="02020603050405020304" pitchFamily="18" charset="0"/>
              </a:rPr>
              <a:t>Lărgirea pieţii şi pătrunderea în piaţa externă;</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ro-RO" dirty="0">
                <a:effectLst/>
                <a:latin typeface="Times New Roman" panose="02020603050405020304" pitchFamily="18" charset="0"/>
                <a:ea typeface="Calibri" panose="020F0502020204030204" pitchFamily="34" charset="0"/>
                <a:cs typeface="Times New Roman" panose="02020603050405020304" pitchFamily="18" charset="0"/>
              </a:rPr>
              <a:t>Îmbunătăţirea continuă a tehnologiilor de prelucrare;</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ro-RO" dirty="0">
                <a:effectLst/>
                <a:latin typeface="Times New Roman" panose="02020603050405020304" pitchFamily="18" charset="0"/>
                <a:ea typeface="Calibri" panose="020F0502020204030204" pitchFamily="34" charset="0"/>
                <a:cs typeface="Times New Roman" panose="02020603050405020304" pitchFamily="18" charset="0"/>
              </a:rPr>
              <a:t>Dezvoltarea unor relaţii durabile cu clienţii;</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ro-RO" dirty="0">
                <a:effectLst/>
                <a:latin typeface="Times New Roman" panose="02020603050405020304" pitchFamily="18" charset="0"/>
                <a:ea typeface="Calibri" panose="020F0502020204030204" pitchFamily="34" charset="0"/>
                <a:cs typeface="Times New Roman" panose="02020603050405020304" pitchFamily="18" charset="0"/>
              </a:rPr>
              <a:t>Antrenarea angajaţilor în programe de instruire pentru îmbunătăţirea calificării personale.</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ro-RO" dirty="0">
                <a:effectLst/>
                <a:latin typeface="Times New Roman" panose="02020603050405020304" pitchFamily="18" charset="0"/>
                <a:ea typeface="Calibri" panose="020F0502020204030204" pitchFamily="34" charset="0"/>
                <a:cs typeface="Times New Roman" panose="02020603050405020304" pitchFamily="18" charset="0"/>
              </a:rPr>
              <a:t>Deschiderea unei linii de ambalare a mierii în pliculeţe.</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8357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rotWithShape="1">
          <a:blip r:embed="rId2"/>
          <a:srcRect l="1616" t="482" r="1317" b="1782"/>
          <a:stretch/>
        </p:blipFill>
        <p:spPr>
          <a:xfrm>
            <a:off x="2349305" y="356790"/>
            <a:ext cx="6943023" cy="571119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068135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rotWithShape="1">
          <a:blip r:embed="rId2"/>
          <a:srcRect t="5774"/>
          <a:stretch/>
        </p:blipFill>
        <p:spPr>
          <a:xfrm>
            <a:off x="2809943" y="1889140"/>
            <a:ext cx="7306832" cy="1588582"/>
          </a:xfrm>
          <a:prstGeom prst="rect">
            <a:avLst/>
          </a:prstGeom>
        </p:spPr>
      </p:pic>
      <p:pic>
        <p:nvPicPr>
          <p:cNvPr id="4" name="Рисунок 3"/>
          <p:cNvPicPr>
            <a:picLocks noChangeAspect="1"/>
          </p:cNvPicPr>
          <p:nvPr/>
        </p:nvPicPr>
        <p:blipFill>
          <a:blip r:embed="rId3"/>
          <a:stretch>
            <a:fillRect/>
          </a:stretch>
        </p:blipFill>
        <p:spPr>
          <a:xfrm>
            <a:off x="205900" y="146384"/>
            <a:ext cx="8020050" cy="1114425"/>
          </a:xfrm>
          <a:prstGeom prst="rect">
            <a:avLst/>
          </a:prstGeom>
        </p:spPr>
      </p:pic>
      <p:pic>
        <p:nvPicPr>
          <p:cNvPr id="8" name="Рисунок 7"/>
          <p:cNvPicPr>
            <a:picLocks noChangeAspect="1"/>
          </p:cNvPicPr>
          <p:nvPr/>
        </p:nvPicPr>
        <p:blipFill>
          <a:blip r:embed="rId4"/>
          <a:stretch>
            <a:fillRect/>
          </a:stretch>
        </p:blipFill>
        <p:spPr>
          <a:xfrm>
            <a:off x="367024" y="4106054"/>
            <a:ext cx="8210550" cy="1752600"/>
          </a:xfrm>
          <a:prstGeom prst="rect">
            <a:avLst/>
          </a:prstGeom>
        </p:spPr>
      </p:pic>
    </p:spTree>
    <p:extLst>
      <p:ext uri="{BB962C8B-B14F-4D97-AF65-F5344CB8AC3E}">
        <p14:creationId xmlns:p14="http://schemas.microsoft.com/office/powerpoint/2010/main" val="1103145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a:srcRect t="2763" b="-1"/>
          <a:stretch/>
        </p:blipFill>
        <p:spPr>
          <a:xfrm>
            <a:off x="534572" y="1054161"/>
            <a:ext cx="10718483" cy="374292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2497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21921" y="2271561"/>
            <a:ext cx="7237428" cy="4254367"/>
          </a:xfrm>
          <a:prstGeom prst="rect">
            <a:avLst/>
          </a:prstGeom>
        </p:spPr>
      </p:pic>
      <p:sp>
        <p:nvSpPr>
          <p:cNvPr id="3" name="TextBox 2"/>
          <p:cNvSpPr txBox="1"/>
          <p:nvPr/>
        </p:nvSpPr>
        <p:spPr>
          <a:xfrm>
            <a:off x="305791" y="384615"/>
            <a:ext cx="6628599" cy="2031325"/>
          </a:xfrm>
          <a:prstGeom prst="rect">
            <a:avLst/>
          </a:prstGeom>
          <a:noFill/>
        </p:spPr>
        <p:txBody>
          <a:bodyPr wrap="square" rtlCol="0">
            <a:spAutoFit/>
          </a:bodyPr>
          <a:lstStyle/>
          <a:p>
            <a:pPr algn="just"/>
            <a:r>
              <a:rPr lang="ro-RO" dirty="0">
                <a:latin typeface="Times New Roman" panose="02020603050405020304" pitchFamily="18" charset="0"/>
                <a:ea typeface="Calibri" panose="020F0502020204030204" pitchFamily="34" charset="0"/>
              </a:rPr>
              <a:t>Entitatea </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Impărăția</a:t>
            </a:r>
            <a:r>
              <a:rPr lang="en-CA" dirty="0">
                <a:effectLst/>
                <a:latin typeface="Times New Roman" panose="02020603050405020304" pitchFamily="18" charset="0"/>
                <a:ea typeface="Calibri" panose="020F0502020204030204" pitchFamily="34" charset="0"/>
              </a:rPr>
              <a:t> </a:t>
            </a:r>
            <a:r>
              <a:rPr lang="en-CA" dirty="0" err="1">
                <a:effectLst/>
                <a:latin typeface="Times New Roman" panose="02020603050405020304" pitchFamily="18" charset="0"/>
                <a:ea typeface="Calibri" panose="020F0502020204030204" pitchFamily="34" charset="0"/>
              </a:rPr>
              <a:t>mierii</a:t>
            </a:r>
            <a:r>
              <a:rPr lang="en-CA" dirty="0">
                <a:effectLst/>
                <a:latin typeface="Times New Roman" panose="02020603050405020304" pitchFamily="18" charset="0"/>
                <a:ea typeface="Calibri" panose="020F0502020204030204" pitchFamily="34" charset="0"/>
              </a:rPr>
              <a:t> !”</a:t>
            </a:r>
            <a:r>
              <a:rPr lang="ro-RO" dirty="0">
                <a:effectLst/>
                <a:latin typeface="Times New Roman" panose="02020603050405020304" pitchFamily="18" charset="0"/>
                <a:ea typeface="Calibri" panose="020F0502020204030204" pitchFamily="34" charset="0"/>
              </a:rPr>
              <a:t>pentru a-și desfășura </a:t>
            </a:r>
            <a:r>
              <a:rPr lang="ro-RO" dirty="0">
                <a:latin typeface="Times New Roman" panose="02020603050405020304" pitchFamily="18" charset="0"/>
                <a:cs typeface="Times New Roman" panose="02020603050405020304" pitchFamily="18" charset="0"/>
              </a:rPr>
              <a:t>activitatea de bază a acestei entități necesită angajarea unui lucrător, în bază de contract. Acest contract prevede  ţinerea la evidenţă a lucrărilor efectuate în stupi. Colectarea mierei, curăţirea stupilor, pregătirea de iarnă.</a:t>
            </a:r>
            <a:endParaRPr lang="ru-RU" dirty="0">
              <a:latin typeface="Times New Roman" panose="02020603050405020304" pitchFamily="18" charset="0"/>
              <a:cs typeface="Times New Roman" panose="02020603050405020304" pitchFamily="18" charset="0"/>
            </a:endParaRPr>
          </a:p>
          <a:p>
            <a:pPr algn="just"/>
            <a:r>
              <a:rPr lang="ro-RO" dirty="0">
                <a:latin typeface="Times New Roman" panose="02020603050405020304" pitchFamily="18" charset="0"/>
                <a:cs typeface="Times New Roman" panose="02020603050405020304" pitchFamily="18" charset="0"/>
              </a:rPr>
              <a:t>Managementul unităţii de apicultură se va efectua de Barbaneagra Zinaida, funcţiile de bază fiind: </a:t>
            </a:r>
            <a:endParaRPr lang="ru-RU" dirty="0">
              <a:latin typeface="Times New Roman" panose="02020603050405020304" pitchFamily="18" charset="0"/>
              <a:cs typeface="Times New Roman" panose="02020603050405020304" pitchFamily="18" charset="0"/>
            </a:endParaRPr>
          </a:p>
          <a:p>
            <a:endParaRPr lang="ro-MD" dirty="0"/>
          </a:p>
        </p:txBody>
      </p:sp>
      <p:sp>
        <p:nvSpPr>
          <p:cNvPr id="4" name="TextBox 3"/>
          <p:cNvSpPr txBox="1"/>
          <p:nvPr/>
        </p:nvSpPr>
        <p:spPr>
          <a:xfrm>
            <a:off x="7190071" y="4186990"/>
            <a:ext cx="4235115" cy="2031325"/>
          </a:xfrm>
          <a:prstGeom prst="rect">
            <a:avLst/>
          </a:prstGeom>
          <a:noFill/>
        </p:spPr>
        <p:txBody>
          <a:bodyPr wrap="square" rtlCol="0">
            <a:spAutoFit/>
          </a:bodyPr>
          <a:lstStyle/>
          <a:p>
            <a:pPr algn="just"/>
            <a:r>
              <a:rPr lang="ro-MD" dirty="0">
                <a:latin typeface="Times New Roman" panose="02020603050405020304" pitchFamily="18" charset="0"/>
                <a:cs typeface="Times New Roman" panose="02020603050405020304" pitchFamily="18" charset="0"/>
              </a:rPr>
              <a:t>Această entitate are nevoie de reurse financiare pentru procurarea diferitor unelte apicole pentru a desfățura activitatea care vor fi investitii proprii iar cheltuielile vor fi recuperate după un an de activitate sau mai bine spus dupa un an apicol unde merea va fi recontată și comercializată </a:t>
            </a:r>
          </a:p>
        </p:txBody>
      </p:sp>
    </p:spTree>
    <p:extLst>
      <p:ext uri="{BB962C8B-B14F-4D97-AF65-F5344CB8AC3E}">
        <p14:creationId xmlns:p14="http://schemas.microsoft.com/office/powerpoint/2010/main" val="2664356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135845" y="2729665"/>
            <a:ext cx="7920310" cy="923330"/>
          </a:xfrm>
          <a:prstGeom prst="rect">
            <a:avLst/>
          </a:prstGeom>
          <a:noFill/>
        </p:spPr>
        <p:txBody>
          <a:bodyPr wrap="none" lIns="91440" tIns="45720" rIns="91440" bIns="45720">
            <a:spAutoFit/>
          </a:bodyPr>
          <a:lstStyle/>
          <a:p>
            <a:pPr algn="ctr"/>
            <a:r>
              <a:rPr lang="ro-MD"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Mulțumim pentru atenție !</a:t>
            </a:r>
          </a:p>
        </p:txBody>
      </p:sp>
    </p:spTree>
    <p:extLst>
      <p:ext uri="{BB962C8B-B14F-4D97-AF65-F5344CB8AC3E}">
        <p14:creationId xmlns:p14="http://schemas.microsoft.com/office/powerpoint/2010/main" val="306041074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514</Words>
  <Application>Microsoft Office PowerPoint</Application>
  <PresentationFormat>Ecran lat</PresentationFormat>
  <Paragraphs>34</Paragraphs>
  <Slides>9</Slides>
  <Notes>0</Notes>
  <HiddenSlides>0</HiddenSlides>
  <MMClips>0</MMClips>
  <ScaleCrop>false</ScaleCrop>
  <HeadingPairs>
    <vt:vector size="6" baseType="variant">
      <vt:variant>
        <vt:lpstr>Fonturi utilizate</vt:lpstr>
      </vt:variant>
      <vt:variant>
        <vt:i4>5</vt:i4>
      </vt:variant>
      <vt:variant>
        <vt:lpstr>Temă</vt:lpstr>
      </vt:variant>
      <vt:variant>
        <vt:i4>1</vt:i4>
      </vt:variant>
      <vt:variant>
        <vt:lpstr>Titluri diapozitive</vt:lpstr>
      </vt:variant>
      <vt:variant>
        <vt:i4>9</vt:i4>
      </vt:variant>
    </vt:vector>
  </HeadingPairs>
  <TitlesOfParts>
    <vt:vector size="15" baseType="lpstr">
      <vt:lpstr>Arial</vt:lpstr>
      <vt:lpstr>Calibri</vt:lpstr>
      <vt:lpstr>Calibri Light</vt:lpstr>
      <vt:lpstr>Times New Roman</vt:lpstr>
      <vt:lpstr>Wingdings</vt:lpstr>
      <vt:lpstr>Тема Office</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Zinaida</dc:creator>
  <cp:lastModifiedBy>Dalina</cp:lastModifiedBy>
  <cp:revision>26</cp:revision>
  <dcterms:created xsi:type="dcterms:W3CDTF">2022-11-13T12:09:53Z</dcterms:created>
  <dcterms:modified xsi:type="dcterms:W3CDTF">2023-05-13T19:57:44Z</dcterms:modified>
</cp:coreProperties>
</file>