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D8B9B-8409-4DB4-8C1C-54B101B0FD1F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A6AA8-4B9D-45FF-B9EF-1CD68AFE4C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09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7499B-5A8C-4093-BDF7-0A9F6EA68CE4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9A19A-8929-4716-A3DC-01EB739BB3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CA7E96-893D-4A8A-A80A-E22378110117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9A3F-3B57-432E-B691-63FB37D1B1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5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F4F30-63EC-4B6B-913A-9A39E9DD2259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77577-03A0-4740-B761-7188BEEA55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BC85E4-5F96-4F92-B3D8-AF51217649DC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F7ED6-ABF3-46AE-AAC3-9D7432DBD8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1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C7EB6B-44E0-4E2D-818B-16BE577F7EF3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1B970-D32C-4752-9072-70C14A01B8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2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C689B-94DC-4DD9-8BC5-B4C77A37ECEE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FC16A-47EF-47D3-B5F2-91AA68F658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91141-3D09-4123-BB63-05BD55CA486E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CADA1-27AC-4AD3-B473-587405D122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8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CDD375-AB98-431E-AA61-261B6A7AE5BC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00192-0AF6-4A2E-AA04-0C34E51864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5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56BA3CA-13F1-42E4-A055-2911A052E26C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2528983-437A-42F6-917C-CFC50C2966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61444-9662-47E5-86B9-1F2BA15FA505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E9404-6C66-423B-9140-D996041382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8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71ECA9-3D3D-4B16-8B9D-E7EE3A4CED72}" type="datetimeFigureOut">
              <a:rPr lang="ru-RU" smtClean="0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B6137E-4E34-4C56-A32F-F152B40F7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07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40" y="34709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7603" y="0"/>
            <a:ext cx="857256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Plan de afaceri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Instalații electrice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286520"/>
            <a:ext cx="9144000" cy="1428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4" name="Picture 2" descr="Imagini pentru electronist au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40" y="2197899"/>
            <a:ext cx="5786519" cy="362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3000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0"/>
            <a:ext cx="5286375" cy="11430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Strategia afacerii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9001125" cy="5929312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7</a:t>
            </a:r>
            <a:endParaRPr lang="ru-RU" dirty="0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428596" y="1214422"/>
            <a:ext cx="2500330" cy="1928826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diminuarea punctelor slabe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214422"/>
            <a:ext cx="5143536" cy="2000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err="1">
                <a:latin typeface="Times New Roman" panose="02020603050405020304" pitchFamily="18" charset="0"/>
                <a:ea typeface="DejaVu Sans"/>
                <a:cs typeface="DejaVu Sans"/>
              </a:rPr>
              <a:t>Contractarea</a:t>
            </a:r>
            <a:r>
              <a:rPr lang="en-US" dirty="0"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DejaVu Sans"/>
                <a:cs typeface="DejaVu Sans"/>
              </a:rPr>
              <a:t>unui</a:t>
            </a:r>
            <a:r>
              <a:rPr lang="en-US" dirty="0">
                <a:latin typeface="Times New Roman" panose="02020603050405020304" pitchFamily="18" charset="0"/>
                <a:ea typeface="DejaVu Sans"/>
                <a:cs typeface="DejaVu Sans"/>
              </a:rPr>
              <a:t> credit </a:t>
            </a:r>
            <a:r>
              <a:rPr lang="en-US" dirty="0" err="1">
                <a:latin typeface="Times New Roman" panose="02020603050405020304" pitchFamily="18" charset="0"/>
                <a:ea typeface="DejaVu Sans"/>
                <a:cs typeface="DejaVu Sans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DejaVu Sans"/>
                <a:cs typeface="DejaVu Sans"/>
              </a:rPr>
              <a:t> grant de </a:t>
            </a:r>
            <a:r>
              <a:rPr lang="en-US" dirty="0" err="1">
                <a:latin typeface="Times New Roman" panose="02020603050405020304" pitchFamily="18" charset="0"/>
                <a:ea typeface="DejaVu Sans"/>
                <a:cs typeface="DejaVu Sans"/>
              </a:rPr>
              <a:t>peste</a:t>
            </a:r>
            <a:r>
              <a:rPr lang="en-US" dirty="0"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DejaVu Sans"/>
                <a:cs typeface="DejaVu Sans"/>
              </a:rPr>
              <a:t>hotare</a:t>
            </a:r>
            <a:endParaRPr lang="en-US" dirty="0">
              <a:latin typeface="DejaVu Sans"/>
              <a:ea typeface="DejaVu Sans"/>
              <a:cs typeface="DejaVu Sans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Marirea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asortimentului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de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produse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piese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la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pret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ro-RO" dirty="0">
                <a:latin typeface="Times New Roman" panose="02020603050405020304" pitchFamily="18" charset="0"/>
                <a:ea typeface="Liberation Sans"/>
              </a:rPr>
              <a:t>accesibil.</a:t>
            </a:r>
            <a:endParaRPr lang="ru-RU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428596" y="4071942"/>
            <a:ext cx="2500330" cy="2000264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diminuarea riscurilor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000504"/>
            <a:ext cx="5143536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/>
              <a:t>  </a:t>
            </a:r>
            <a:r>
              <a:rPr lang="en-US" u="dotted" dirty="0" err="1">
                <a:latin typeface="Times New Roman" panose="02020603050405020304" pitchFamily="18" charset="0"/>
                <a:ea typeface="DejaVu Sans"/>
                <a:cs typeface="DejaVu Sans"/>
              </a:rPr>
              <a:t>Modernizarea</a:t>
            </a:r>
            <a:r>
              <a:rPr lang="en-US" u="dotted" dirty="0"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u="dotted" dirty="0" err="1">
                <a:latin typeface="Times New Roman" panose="02020603050405020304" pitchFamily="18" charset="0"/>
                <a:ea typeface="DejaVu Sans"/>
                <a:cs typeface="DejaVu Sans"/>
              </a:rPr>
              <a:t>utilajului</a:t>
            </a:r>
            <a:r>
              <a:rPr lang="en-US" u="dotted" dirty="0">
                <a:latin typeface="Times New Roman" panose="02020603050405020304" pitchFamily="18" charset="0"/>
                <a:ea typeface="DejaVu Sans"/>
                <a:cs typeface="DejaVu Sans"/>
              </a:rPr>
              <a:t>.</a:t>
            </a:r>
            <a:endParaRPr lang="en-US" dirty="0">
              <a:latin typeface="DejaVu Sans"/>
              <a:ea typeface="DejaVu Sans"/>
              <a:cs typeface="DejaVu Sans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u="dotted" dirty="0" err="1">
                <a:latin typeface="Times New Roman" panose="02020603050405020304" pitchFamily="18" charset="0"/>
                <a:ea typeface="DejaVu Sans"/>
                <a:cs typeface="DejaVu Sans"/>
              </a:rPr>
              <a:t>Clasificare</a:t>
            </a:r>
            <a:r>
              <a:rPr lang="en-US" u="dotted" dirty="0"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u="dotted" dirty="0" err="1">
                <a:latin typeface="Times New Roman" panose="02020603050405020304" pitchFamily="18" charset="0"/>
                <a:ea typeface="DejaVu Sans"/>
                <a:cs typeface="DejaVu Sans"/>
              </a:rPr>
              <a:t>personalului</a:t>
            </a:r>
            <a:endParaRPr lang="en-US" dirty="0">
              <a:latin typeface="DejaVu Sans"/>
              <a:ea typeface="DejaVu Sans"/>
              <a:cs typeface="DejaVu Sans"/>
            </a:endParaRPr>
          </a:p>
          <a:p>
            <a:pPr>
              <a:lnSpc>
                <a:spcPct val="150000"/>
              </a:lnSpc>
            </a:pPr>
            <a:r>
              <a:rPr lang="en-US" u="dotted" dirty="0" err="1">
                <a:latin typeface="Times New Roman" panose="02020603050405020304" pitchFamily="18" charset="0"/>
                <a:ea typeface="Liberation Sans"/>
              </a:rPr>
              <a:t>Oferirea</a:t>
            </a:r>
            <a:r>
              <a:rPr lang="en-US" u="dotted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u="dotted" dirty="0" err="1">
                <a:latin typeface="Times New Roman" panose="02020603050405020304" pitchFamily="18" charset="0"/>
                <a:ea typeface="Liberation Sans"/>
              </a:rPr>
              <a:t>preturilor</a:t>
            </a:r>
            <a:r>
              <a:rPr lang="en-US" u="dotted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u="dotted" dirty="0" err="1">
                <a:latin typeface="Times New Roman" panose="02020603050405020304" pitchFamily="18" charset="0"/>
                <a:ea typeface="Liberation Sans"/>
              </a:rPr>
              <a:t>atractive</a:t>
            </a:r>
            <a:r>
              <a:rPr lang="en-US" u="dotted" dirty="0">
                <a:latin typeface="Times New Roman" panose="02020603050405020304" pitchFamily="18" charset="0"/>
                <a:ea typeface="Liberation Sans"/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err="1">
                <a:solidFill>
                  <a:schemeClr val="tx1"/>
                </a:solidFill>
              </a:rPr>
              <a:t>Descrierea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 err="1">
                <a:solidFill>
                  <a:schemeClr val="tx1"/>
                </a:solidFill>
              </a:rPr>
              <a:t>serviciului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85750" y="188641"/>
            <a:ext cx="8572500" cy="6312172"/>
          </a:xfrm>
        </p:spPr>
        <p:txBody>
          <a:bodyPr/>
          <a:lstStyle/>
          <a:p>
            <a:pPr eaLnBrk="1" hangingPunct="1"/>
            <a:endParaRPr lang="ro-RO" dirty="0"/>
          </a:p>
          <a:p>
            <a:pPr eaLnBrk="1" hangingPunct="1"/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algn="r" eaLnBrk="1" hangingPunct="1">
              <a:buFont typeface="Wingdings" pitchFamily="2" charset="2"/>
              <a:buNone/>
            </a:pPr>
            <a:r>
              <a:rPr lang="en-US" dirty="0"/>
              <a:t>8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algn="r" eaLnBrk="1" hangingPunct="1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0619" y="869874"/>
            <a:ext cx="335758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Denumirea</a:t>
            </a:r>
            <a:r>
              <a:rPr lang="en-US" b="1" dirty="0"/>
              <a:t> </a:t>
            </a:r>
            <a:r>
              <a:rPr lang="en-US" b="1" dirty="0" err="1"/>
              <a:t>serviciului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857232"/>
            <a:ext cx="335758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Cantitatea (unitati)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882" y="1472270"/>
            <a:ext cx="3357590" cy="4728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Diagnostica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computerizată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04" y="1529951"/>
            <a:ext cx="3357646" cy="38618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2000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235835"/>
            <a:ext cx="3357562" cy="5000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Repararea motorului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632" y="2277682"/>
            <a:ext cx="3357618" cy="44427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29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857354" y="3083434"/>
            <a:ext cx="4857784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b="1" dirty="0"/>
              <a:t>Necesitățile consumatorului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8119" y="4695370"/>
            <a:ext cx="4419133" cy="999691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 </a:t>
            </a:r>
            <a:r>
              <a:rPr lang="ro-RO" dirty="0">
                <a:latin typeface="Times New Roman" panose="02020603050405020304" pitchFamily="18" charset="0"/>
              </a:rPr>
              <a:t>R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educeri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clienţilor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permanenţi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cover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82864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Deservirea clienților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8121923" cy="2808312"/>
          </a:xfrm>
        </p:spPr>
        <p:txBody>
          <a:bodyPr>
            <a:normAutofit fontScale="2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>
              <a:lnSpc>
                <a:spcPct val="17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Comunicarea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adiacentă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 cu </a:t>
            </a: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clienţii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şi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lucrul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efectuat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17600" dirty="0" err="1">
                <a:latin typeface="Times New Roman" panose="02020603050405020304" pitchFamily="18" charset="0"/>
                <a:ea typeface="Liberation Sans"/>
              </a:rPr>
              <a:t>calitativ</a:t>
            </a:r>
            <a:r>
              <a:rPr lang="en-US" sz="17600" dirty="0">
                <a:latin typeface="Times New Roman" panose="02020603050405020304" pitchFamily="18" charset="0"/>
                <a:ea typeface="Liberation Sans"/>
              </a:rPr>
              <a:t>.</a:t>
            </a:r>
            <a:endParaRPr lang="ro-RO" sz="17600" dirty="0"/>
          </a:p>
          <a:p>
            <a:pPr marL="411480" eaLnBrk="1" fontAlgn="auto" hangingPunct="1">
              <a:lnSpc>
                <a:spcPct val="170000"/>
              </a:lnSpc>
              <a:spcAft>
                <a:spcPts val="0"/>
              </a:spcAft>
              <a:buFont typeface="Wingdings"/>
              <a:buNone/>
              <a:defRPr/>
            </a:pPr>
            <a:endParaRPr lang="ru-RU" sz="96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11200" dirty="0"/>
              <a:t>9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9</a:t>
            </a:r>
          </a:p>
        </p:txBody>
      </p:sp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513" y="994424"/>
            <a:ext cx="8186766" cy="14264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Planul de marketing</a:t>
            </a:r>
            <a:br>
              <a:rPr lang="ro-RO" b="1" u="sng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Piața și consumatorii</a:t>
            </a:r>
            <a:br>
              <a:rPr lang="ro-RO" b="1" u="sng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>
                  <a:satMod val="20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36513" y="2420888"/>
            <a:ext cx="8501063" cy="55721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o-RO" sz="1700" u="sng" dirty="0">
              <a:latin typeface="Aharoni"/>
              <a:ea typeface="Aharoni"/>
              <a:cs typeface="Aharoni"/>
            </a:endParaRPr>
          </a:p>
          <a:p>
            <a:pPr eaLnBrk="1" hangingPunct="1">
              <a:lnSpc>
                <a:spcPct val="80000"/>
              </a:lnSpc>
            </a:pPr>
            <a:r>
              <a:rPr lang="ro-RO" sz="2200" b="1" u="sng" dirty="0"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Caracteristica pieței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În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Raionul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Florești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sunt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înregistraţi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13000 de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locuitori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, ne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vor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vizita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3000 </a:t>
            </a:r>
            <a:r>
              <a:rPr lang="en-US" sz="2200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clienţi</a:t>
            </a:r>
            <a:r>
              <a:rPr lang="en-US" sz="2200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.</a:t>
            </a:r>
            <a:endParaRPr lang="ro-RO" sz="2200" dirty="0">
              <a:latin typeface="Times New Roman" panose="02020603050405020304" pitchFamily="18" charset="0"/>
              <a:ea typeface="Liberation Sans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o-RO" sz="1700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o-RO" b="1" u="sng" dirty="0">
                <a:latin typeface="Times New Roman" panose="02020603050405020304" pitchFamily="18" charset="0"/>
                <a:ea typeface="Aharoni"/>
                <a:cs typeface="Times New Roman" panose="02020603050405020304" pitchFamily="18" charset="0"/>
              </a:rPr>
              <a:t>Tendințele de dezvoltare a pieței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o-RO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creştere</a:t>
            </a: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Utilaje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performante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.</a:t>
            </a:r>
            <a:endParaRPr lang="ro-R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o-RO" sz="1700" dirty="0"/>
          </a:p>
          <a:p>
            <a:pPr algn="r" eaLnBrk="1" hangingPunct="1">
              <a:lnSpc>
                <a:spcPct val="80000"/>
              </a:lnSpc>
            </a:pPr>
            <a:endParaRPr lang="ro-RO" sz="1700" dirty="0"/>
          </a:p>
          <a:p>
            <a:pPr algn="r" eaLnBrk="1" hangingPunct="1">
              <a:lnSpc>
                <a:spcPct val="80000"/>
              </a:lnSpc>
            </a:pPr>
            <a:endParaRPr lang="ro-RO" sz="1700" dirty="0"/>
          </a:p>
          <a:p>
            <a:pPr algn="r" eaLnBrk="1" hangingPunct="1">
              <a:lnSpc>
                <a:spcPct val="80000"/>
              </a:lnSpc>
            </a:pPr>
            <a:endParaRPr lang="ro-RO" sz="1700" dirty="0"/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ro-RO" sz="1700" dirty="0"/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o-RO" sz="1700" dirty="0"/>
              <a:t>10</a:t>
            </a:r>
            <a:endParaRPr lang="ru-RU" sz="1700" dirty="0"/>
          </a:p>
        </p:txBody>
      </p:sp>
    </p:spTree>
  </p:cSld>
  <p:clrMapOvr>
    <a:masterClrMapping/>
  </p:clrMapOvr>
  <p:transition spd="med"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Concuren</a:t>
            </a: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ți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715375" cy="5500688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i="1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i="1" dirty="0"/>
              <a:t>11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1928802"/>
            <a:ext cx="2857520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Î.I.„Electric</a:t>
            </a:r>
            <a:r>
              <a:rPr lang="en-US" sz="1600" b="1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Auto”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414465"/>
            <a:ext cx="2214578" cy="6238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o-RO" b="1" dirty="0"/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DejaVu Sans"/>
                <a:cs typeface="DejaVu Sans"/>
              </a:rPr>
              <a:t>Diagnostica</a:t>
            </a:r>
            <a:r>
              <a:rPr lang="en-US" sz="1600" b="1" dirty="0"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DejaVu Sans"/>
                <a:cs typeface="DejaVu Sans"/>
              </a:rPr>
              <a:t>electrică</a:t>
            </a:r>
            <a:endParaRPr lang="en-US" sz="1600" b="1" dirty="0">
              <a:latin typeface="DejaVu Sans"/>
              <a:ea typeface="DejaVu Sans"/>
              <a:cs typeface="DejaVu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3344" y="2643182"/>
            <a:ext cx="2214578" cy="650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o-RO" b="1" dirty="0"/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Repararea</a:t>
            </a:r>
            <a:r>
              <a:rPr lang="en-US" sz="1600" b="1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motorului</a:t>
            </a:r>
            <a:endParaRPr lang="en-US" sz="1600" b="1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29322" y="1142984"/>
            <a:ext cx="300039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-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Preţ</a:t>
            </a:r>
            <a:r>
              <a:rPr lang="en-US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Liberation Sans"/>
              </a:rPr>
              <a:t>convinabil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62916" y="2674021"/>
            <a:ext cx="300039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Lipsa de Resurse financiare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785794"/>
            <a:ext cx="2214578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Avantaje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2285992"/>
            <a:ext cx="2214578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Dezavantaje</a:t>
            </a:r>
            <a:endParaRPr lang="ru-RU" sz="2000" b="1" dirty="0"/>
          </a:p>
        </p:txBody>
      </p:sp>
      <p:cxnSp>
        <p:nvCxnSpPr>
          <p:cNvPr id="21" name="Прямая соединительная линия 20"/>
          <p:cNvCxnSpPr>
            <a:stCxn id="3" idx="3"/>
            <a:endCxn id="3" idx="1"/>
          </p:cNvCxnSpPr>
          <p:nvPr/>
        </p:nvCxnSpPr>
        <p:spPr>
          <a:xfrm flipH="1">
            <a:off x="428625" y="3894138"/>
            <a:ext cx="8715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Amplasarea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572500" cy="5429250"/>
          </a:xfrm>
        </p:spPr>
        <p:txBody>
          <a:bodyPr>
            <a:normAutofit/>
          </a:bodyPr>
          <a:lstStyle/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12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785926"/>
            <a:ext cx="3000396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600" b="1" dirty="0"/>
              <a:t>Avantaje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4876" y="1785926"/>
            <a:ext cx="300039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dirty="0"/>
              <a:t>Dezavantaje</a:t>
            </a:r>
            <a:endParaRPr lang="ru-RU" sz="3200" b="1" dirty="0"/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785786" y="2714620"/>
            <a:ext cx="3286148" cy="285752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000" i="1" dirty="0"/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Drumul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principal se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află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pe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lânga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întreprindere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.</a:t>
            </a:r>
            <a:endParaRPr lang="ru-RU" sz="2400" dirty="0"/>
          </a:p>
        </p:txBody>
      </p:sp>
      <p:sp>
        <p:nvSpPr>
          <p:cNvPr id="9" name="Прямоугольник с одним скругленным углом 8"/>
          <p:cNvSpPr/>
          <p:nvPr/>
        </p:nvSpPr>
        <p:spPr>
          <a:xfrm>
            <a:off x="4714876" y="2786058"/>
            <a:ext cx="3286148" cy="285752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Întrepriderea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se 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află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într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-un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loc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ro-RO" sz="2400" dirty="0">
                <a:latin typeface="Times New Roman" panose="02020603050405020304" pitchFamily="18" charset="0"/>
                <a:ea typeface="Liberation Sans"/>
              </a:rPr>
              <a:t>greu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ajuns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cazul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condiţiilor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Liberation Sans"/>
              </a:rPr>
              <a:t>nefavorabile</a:t>
            </a:r>
            <a:r>
              <a:rPr lang="en-US" sz="2400" dirty="0">
                <a:latin typeface="Times New Roman" panose="02020603050405020304" pitchFamily="18" charset="0"/>
                <a:ea typeface="Liberation Sans"/>
              </a:rPr>
              <a:t>.</a:t>
            </a:r>
            <a:endParaRPr lang="ru-RU" sz="2400" b="1" dirty="0"/>
          </a:p>
        </p:txBody>
      </p:sp>
    </p:spTree>
  </p:cSld>
  <p:clrMapOvr>
    <a:masterClrMapping/>
  </p:clrMapOvr>
  <p:transition spd="med"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3473"/>
            <a:ext cx="7543800" cy="145075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 de preț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501062" cy="5357812"/>
          </a:xfrm>
        </p:spPr>
        <p:txBody>
          <a:bodyPr>
            <a:normAutofit/>
          </a:bodyPr>
          <a:lstStyle/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13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00174"/>
            <a:ext cx="357190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/>
              <a:t>Denumire serviciului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500174"/>
            <a:ext cx="2143140" cy="5191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b="1" dirty="0"/>
              <a:t>Preț/unitate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2910" y="2808070"/>
            <a:ext cx="3857652" cy="10001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Diagnostica</a:t>
            </a:r>
            <a:r>
              <a:rPr lang="en-US" dirty="0"/>
              <a:t> </a:t>
            </a:r>
            <a:r>
              <a:rPr lang="en-US" dirty="0" err="1"/>
              <a:t>computerizată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42910" y="4357694"/>
            <a:ext cx="3857652" cy="10001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Repararea</a:t>
            </a:r>
            <a:r>
              <a:rPr lang="en-US" dirty="0"/>
              <a:t> </a:t>
            </a:r>
            <a:r>
              <a:rPr lang="en-US" dirty="0" err="1"/>
              <a:t>motorului</a:t>
            </a:r>
            <a:r>
              <a:rPr lang="en-US" dirty="0"/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6907480" y="4464839"/>
            <a:ext cx="1285884" cy="71438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b="1" dirty="0"/>
              <a:t>8000 lei</a:t>
            </a:r>
            <a:endParaRPr lang="ru-RU" b="1" dirty="0"/>
          </a:p>
        </p:txBody>
      </p:sp>
      <p:sp>
        <p:nvSpPr>
          <p:cNvPr id="17" name="Блок-схема: знак завершения 16"/>
          <p:cNvSpPr/>
          <p:nvPr/>
        </p:nvSpPr>
        <p:spPr>
          <a:xfrm>
            <a:off x="6907480" y="2870396"/>
            <a:ext cx="1285884" cy="71438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b="1" dirty="0"/>
              <a:t>150 lei</a:t>
            </a:r>
            <a:endParaRPr lang="ru-RU" b="1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10" descr="agricultura-001-300x3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5214938"/>
            <a:ext cx="28575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Рисунок 9" descr="406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286125"/>
            <a:ext cx="5286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6" descr="banner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143000"/>
            <a:ext cx="50006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</a:rPr>
              <a:t>Promovarea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643938" cy="5500688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Oformarea unui panou publicitar</a:t>
            </a:r>
            <a:endParaRPr lang="en-US" sz="2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33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Promovarea</a:t>
            </a:r>
            <a:r>
              <a:rPr lang="en-US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</a:t>
            </a:r>
            <a:r>
              <a:rPr lang="ro-RO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țele de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socializare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b="1" dirty="0">
              <a:solidFill>
                <a:srgbClr val="FF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b="1" dirty="0">
              <a:solidFill>
                <a:srgbClr val="FF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b="1" dirty="0"/>
              <a:t> </a:t>
            </a:r>
            <a:r>
              <a:rPr lang="ro-RO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Crearea cărților de  vizită</a:t>
            </a:r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1214422"/>
            <a:ext cx="2928958" cy="22145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o-RO" sz="2000" b="1" dirty="0"/>
              <a:t>Foarte mulți oameni sunt informați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o-RO" sz="2000" b="1" dirty="0"/>
              <a:t>Toți oamenii au număr de contact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o-RO" sz="2000" b="1" dirty="0"/>
              <a:t>Informații despre întreprindere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3500438"/>
            <a:ext cx="3143272" cy="2000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Reclama o va vedea  orce persoană  ce se foloseşte de reţelele de socializare de pe tot globul pămîntesc.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5572140"/>
            <a:ext cx="4500594" cy="12858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Vor fi la îndemîna clienţilor ori de cîte ori vor avea nevoie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                                                                         </a:t>
            </a:r>
            <a:r>
              <a:rPr lang="ro-RO" sz="2400" b="1" dirty="0"/>
              <a:t>14</a:t>
            </a:r>
            <a:endParaRPr lang="ru-RU" sz="2400" b="1" dirty="0"/>
          </a:p>
        </p:txBody>
      </p: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Planul operațional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715375" cy="5929312"/>
          </a:xfrm>
        </p:spPr>
        <p:txBody>
          <a:bodyPr>
            <a:normAutofit/>
          </a:bodyPr>
          <a:lstStyle/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15</a:t>
            </a:r>
            <a:endParaRPr lang="ru-RU" dirty="0"/>
          </a:p>
        </p:txBody>
      </p:sp>
      <p:sp>
        <p:nvSpPr>
          <p:cNvPr id="11" name="Прямоугольник 135"/>
          <p:cNvSpPr>
            <a:spLocks noChangeArrowheads="1"/>
          </p:cNvSpPr>
          <p:nvPr/>
        </p:nvSpPr>
        <p:spPr bwMode="auto">
          <a:xfrm>
            <a:off x="6768604" y="4997759"/>
            <a:ext cx="1376148" cy="1197526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o-RO" dirty="0"/>
              <a:t>2</a:t>
            </a:r>
            <a:endParaRPr lang="en-US" dirty="0"/>
          </a:p>
        </p:txBody>
      </p:sp>
      <p:sp>
        <p:nvSpPr>
          <p:cNvPr id="13" name="Прямоугольник 136"/>
          <p:cNvSpPr>
            <a:spLocks noChangeArrowheads="1"/>
          </p:cNvSpPr>
          <p:nvPr/>
        </p:nvSpPr>
        <p:spPr bwMode="auto">
          <a:xfrm>
            <a:off x="4810863" y="5176992"/>
            <a:ext cx="1136015" cy="1018293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o-RO" dirty="0"/>
              <a:t>5</a:t>
            </a:r>
            <a:endParaRPr lang="en-US" dirty="0"/>
          </a:p>
        </p:txBody>
      </p:sp>
      <p:sp>
        <p:nvSpPr>
          <p:cNvPr id="14" name="Прямоугольник 137"/>
          <p:cNvSpPr>
            <a:spLocks noChangeArrowheads="1"/>
          </p:cNvSpPr>
          <p:nvPr/>
        </p:nvSpPr>
        <p:spPr bwMode="auto">
          <a:xfrm>
            <a:off x="784954" y="1924797"/>
            <a:ext cx="323256" cy="769272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o-RO" dirty="0"/>
              <a:t>3</a:t>
            </a:r>
            <a:endParaRPr lang="en-US" dirty="0"/>
          </a:p>
        </p:txBody>
      </p:sp>
      <p:sp>
        <p:nvSpPr>
          <p:cNvPr id="15" name="Стрелка вверх 140"/>
          <p:cNvSpPr>
            <a:spLocks noChangeArrowheads="1"/>
          </p:cNvSpPr>
          <p:nvPr/>
        </p:nvSpPr>
        <p:spPr bwMode="auto">
          <a:xfrm>
            <a:off x="1463570" y="5798281"/>
            <a:ext cx="46179" cy="323570"/>
          </a:xfrm>
          <a:prstGeom prst="upArrow">
            <a:avLst>
              <a:gd name="adj1" fmla="val 50000"/>
              <a:gd name="adj2" fmla="val 40957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Стрелка вверх 141"/>
          <p:cNvSpPr>
            <a:spLocks noChangeArrowheads="1"/>
          </p:cNvSpPr>
          <p:nvPr/>
        </p:nvSpPr>
        <p:spPr bwMode="auto">
          <a:xfrm flipH="1">
            <a:off x="2288839" y="5798281"/>
            <a:ext cx="45719" cy="323570"/>
          </a:xfrm>
          <a:prstGeom prst="upArrow">
            <a:avLst>
              <a:gd name="adj1" fmla="val 50000"/>
              <a:gd name="adj2" fmla="val 49665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Соединительная линия уступом 144"/>
          <p:cNvSpPr>
            <a:spLocks noChangeShapeType="1"/>
          </p:cNvSpPr>
          <p:nvPr/>
        </p:nvSpPr>
        <p:spPr bwMode="auto">
          <a:xfrm rot="5400000">
            <a:off x="6440080" y="2203284"/>
            <a:ext cx="1554404" cy="104673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4579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Соединительная линия уступом 145"/>
          <p:cNvSpPr>
            <a:spLocks noChangeShapeType="1"/>
          </p:cNvSpPr>
          <p:nvPr/>
        </p:nvSpPr>
        <p:spPr bwMode="auto">
          <a:xfrm flipH="1">
            <a:off x="3555999" y="1993899"/>
            <a:ext cx="45719" cy="4571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4579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Соединительная линия уступом 146"/>
          <p:cNvSpPr>
            <a:spLocks noChangeShapeType="1"/>
          </p:cNvSpPr>
          <p:nvPr/>
        </p:nvSpPr>
        <p:spPr bwMode="auto">
          <a:xfrm rot="16200000" flipH="1">
            <a:off x="6440032" y="2203236"/>
            <a:ext cx="1554403" cy="104683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4579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Стрелка вправо 148"/>
          <p:cNvSpPr>
            <a:spLocks noChangeArrowheads="1"/>
          </p:cNvSpPr>
          <p:nvPr/>
        </p:nvSpPr>
        <p:spPr bwMode="auto">
          <a:xfrm rot="10800000">
            <a:off x="614580" y="1286734"/>
            <a:ext cx="7732494" cy="625986"/>
          </a:xfrm>
          <a:prstGeom prst="rightArrow">
            <a:avLst>
              <a:gd name="adj1" fmla="val 50000"/>
              <a:gd name="adj2" fmla="val 4996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o-RO" dirty="0"/>
              <a:t>9</a:t>
            </a:r>
            <a:endParaRPr lang="en-US" dirty="0"/>
          </a:p>
        </p:txBody>
      </p:sp>
      <p:sp>
        <p:nvSpPr>
          <p:cNvPr id="21" name="Стрелка вверх 150"/>
          <p:cNvSpPr>
            <a:spLocks noChangeArrowheads="1"/>
          </p:cNvSpPr>
          <p:nvPr/>
        </p:nvSpPr>
        <p:spPr bwMode="auto">
          <a:xfrm>
            <a:off x="8171593" y="1826621"/>
            <a:ext cx="175482" cy="4133445"/>
          </a:xfrm>
          <a:prstGeom prst="upArrow">
            <a:avLst>
              <a:gd name="adj1" fmla="val 50000"/>
              <a:gd name="adj2" fmla="val 50058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Минус 151"/>
          <p:cNvSpPr>
            <a:spLocks/>
          </p:cNvSpPr>
          <p:nvPr/>
        </p:nvSpPr>
        <p:spPr bwMode="auto">
          <a:xfrm rot="5400000">
            <a:off x="148250" y="3253361"/>
            <a:ext cx="1417999" cy="344807"/>
          </a:xfrm>
          <a:custGeom>
            <a:avLst/>
            <a:gdLst>
              <a:gd name="T0" fmla="*/ 188118 w 1419225"/>
              <a:gd name="T1" fmla="*/ 136224 h 356235"/>
              <a:gd name="T2" fmla="*/ 1231107 w 1419225"/>
              <a:gd name="T3" fmla="*/ 136224 h 356235"/>
              <a:gd name="T4" fmla="*/ 1231107 w 1419225"/>
              <a:gd name="T5" fmla="*/ 220011 h 356235"/>
              <a:gd name="T6" fmla="*/ 188118 w 1419225"/>
              <a:gd name="T7" fmla="*/ 220011 h 356235"/>
              <a:gd name="T8" fmla="*/ 188118 w 1419225"/>
              <a:gd name="T9" fmla="*/ 136224 h 356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9225" h="356235">
                <a:moveTo>
                  <a:pt x="188118" y="136224"/>
                </a:moveTo>
                <a:lnTo>
                  <a:pt x="1231107" y="136224"/>
                </a:lnTo>
                <a:lnTo>
                  <a:pt x="1231107" y="220011"/>
                </a:lnTo>
                <a:lnTo>
                  <a:pt x="188118" y="220011"/>
                </a:lnTo>
                <a:lnTo>
                  <a:pt x="188118" y="136224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Минус 152"/>
          <p:cNvSpPr>
            <a:spLocks/>
          </p:cNvSpPr>
          <p:nvPr/>
        </p:nvSpPr>
        <p:spPr bwMode="auto">
          <a:xfrm rot="5400000">
            <a:off x="-11883" y="5151046"/>
            <a:ext cx="1760602" cy="327875"/>
          </a:xfrm>
          <a:custGeom>
            <a:avLst/>
            <a:gdLst>
              <a:gd name="T0" fmla="*/ 233570 w 1762125"/>
              <a:gd name="T1" fmla="*/ 129425 h 338455"/>
              <a:gd name="T2" fmla="*/ 1528555 w 1762125"/>
              <a:gd name="T3" fmla="*/ 129425 h 338455"/>
              <a:gd name="T4" fmla="*/ 1528555 w 1762125"/>
              <a:gd name="T5" fmla="*/ 209030 h 338455"/>
              <a:gd name="T6" fmla="*/ 233570 w 1762125"/>
              <a:gd name="T7" fmla="*/ 209030 h 338455"/>
              <a:gd name="T8" fmla="*/ 233570 w 1762125"/>
              <a:gd name="T9" fmla="*/ 129425 h 338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62125" h="338455">
                <a:moveTo>
                  <a:pt x="233570" y="129425"/>
                </a:moveTo>
                <a:lnTo>
                  <a:pt x="1528555" y="129425"/>
                </a:lnTo>
                <a:lnTo>
                  <a:pt x="1528555" y="209030"/>
                </a:lnTo>
                <a:lnTo>
                  <a:pt x="233570" y="209030"/>
                </a:lnTo>
                <a:lnTo>
                  <a:pt x="233570" y="129425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Минус 153"/>
          <p:cNvSpPr>
            <a:spLocks/>
          </p:cNvSpPr>
          <p:nvPr/>
        </p:nvSpPr>
        <p:spPr bwMode="auto">
          <a:xfrm>
            <a:off x="5909666" y="5960066"/>
            <a:ext cx="858938" cy="428254"/>
          </a:xfrm>
          <a:custGeom>
            <a:avLst/>
            <a:gdLst>
              <a:gd name="T0" fmla="*/ 117416 w 885825"/>
              <a:gd name="T1" fmla="*/ 65562 h 171450"/>
              <a:gd name="T2" fmla="*/ 768409 w 885825"/>
              <a:gd name="T3" fmla="*/ 65562 h 171450"/>
              <a:gd name="T4" fmla="*/ 768409 w 885825"/>
              <a:gd name="T5" fmla="*/ 105888 h 171450"/>
              <a:gd name="T6" fmla="*/ 117416 w 885825"/>
              <a:gd name="T7" fmla="*/ 105888 h 171450"/>
              <a:gd name="T8" fmla="*/ 117416 w 885825"/>
              <a:gd name="T9" fmla="*/ 65562 h 171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85825" h="171450">
                <a:moveTo>
                  <a:pt x="117416" y="65562"/>
                </a:moveTo>
                <a:lnTo>
                  <a:pt x="768409" y="65562"/>
                </a:lnTo>
                <a:lnTo>
                  <a:pt x="768409" y="105888"/>
                </a:lnTo>
                <a:lnTo>
                  <a:pt x="117416" y="105888"/>
                </a:lnTo>
                <a:lnTo>
                  <a:pt x="117416" y="65562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split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2605"/>
            <a:ext cx="7772400" cy="714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Schema fizică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916832"/>
            <a:ext cx="8134672" cy="399338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75875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6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ro-RO" sz="6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afaceri</a:t>
            </a:r>
            <a:b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Î.I ”ELECTRIC-AUTO”</a:t>
            </a:r>
            <a:b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privind inițierea afacerii</a:t>
            </a:r>
            <a:br>
              <a:rPr lang="ro-RO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prestare a serviciilor de REPARARE A  AUTOMOBILELOR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" y="2980609"/>
            <a:ext cx="8929687" cy="3857625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    </a:t>
            </a:r>
            <a:r>
              <a:rPr lang="ro-R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Administrator:	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Adresa  juridică: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r-n Florești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Tel. de contact:	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o-RO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068819379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E-mail</a:t>
            </a:r>
            <a:r>
              <a:rPr lang="ro-RO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MD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endParaRPr lang="en-US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1400" dirty="0"/>
              <a:t> </a:t>
            </a:r>
            <a:endParaRPr lang="en-US" i="1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Informaţia inclusă în acest plan este confidenţială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 nu poate fi difuzată fără permisiunea antreprenorului.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23" y="476672"/>
            <a:ext cx="8888519" cy="5472608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313" y="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Prognoza cheltuielolor</a:t>
            </a:r>
            <a:endParaRPr lang="ru-RU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00794"/>
            <a:ext cx="9199477" cy="465641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accent3">
                    <a:lumMod val="75000"/>
                  </a:schemeClr>
                </a:solidFill>
              </a:rPr>
              <a:t>Prognoza cheltuielolor 2</a:t>
            </a:r>
            <a:endParaRPr lang="ru-RU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6866" name="Содержимое 3" descr="jk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857375"/>
            <a:ext cx="9001125" cy="3332163"/>
          </a:xfrm>
        </p:spPr>
      </p:pic>
    </p:spTree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Raportul privind rezultatul financiar</a:t>
            </a:r>
            <a:endParaRPr lang="ru-RU" sz="3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8" y="2204864"/>
            <a:ext cx="9369057" cy="3297339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5829300" cy="785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00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endParaRPr lang="ru-RU" dirty="0">
              <a:solidFill>
                <a:srgbClr val="00CC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376639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Sumar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marketing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operațional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finanțare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4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7686700" cy="135732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u="sng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Sumarul</a:t>
            </a:r>
            <a:br>
              <a:rPr lang="en-US" dirty="0">
                <a:solidFill>
                  <a:srgbClr val="00CC66"/>
                </a:solidFill>
              </a:rPr>
            </a:br>
            <a:r>
              <a:rPr lang="en-US" sz="2700" i="1" u="sng" dirty="0" err="1">
                <a:solidFill>
                  <a:schemeClr val="tx1"/>
                </a:solidFill>
              </a:rPr>
              <a:t>Informa</a:t>
            </a:r>
            <a:r>
              <a:rPr lang="ro-RO" sz="2700" i="1" u="sng" dirty="0">
                <a:solidFill>
                  <a:schemeClr val="tx1"/>
                </a:solidFill>
              </a:rPr>
              <a:t>ții generale privind afacerea</a:t>
            </a:r>
            <a:r>
              <a:rPr lang="ro-RO" sz="2700" i="1" dirty="0">
                <a:solidFill>
                  <a:srgbClr val="FF0000"/>
                </a:solidFill>
              </a:rPr>
              <a:t>:</a:t>
            </a:r>
            <a:endParaRPr lang="ru-RU" sz="27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>
            <a:normAutofit fontScale="2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sz="12800" dirty="0"/>
              <a:t>1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1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428736"/>
            <a:ext cx="2143140" cy="357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Fondatorul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3116"/>
            <a:ext cx="221457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Forma organizatorico-juridică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3214686"/>
            <a:ext cx="2214578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Domeniul de activitate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4214818"/>
            <a:ext cx="228601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Prestarea serviciilor va fi amplasată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5000636"/>
            <a:ext cx="228601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Implementarea ideii de afaceri prin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5786454"/>
            <a:ext cx="228601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Servicii prestate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643188" y="1571625"/>
            <a:ext cx="1928812" cy="1588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43188" y="2500313"/>
            <a:ext cx="1928812" cy="1587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643188" y="3500438"/>
            <a:ext cx="1928812" cy="1587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643188" y="4500563"/>
            <a:ext cx="1928812" cy="1587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43188" y="5286375"/>
            <a:ext cx="1928812" cy="1588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43188" y="6072188"/>
            <a:ext cx="1928812" cy="1587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альтернативный процесс 18"/>
          <p:cNvSpPr/>
          <p:nvPr/>
        </p:nvSpPr>
        <p:spPr>
          <a:xfrm>
            <a:off x="4714876" y="1214422"/>
            <a:ext cx="4429124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/>
              <a:t>........</a:t>
            </a:r>
            <a:endParaRPr lang="ru-RU" dirty="0"/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4714876" y="2000240"/>
            <a:ext cx="4429124" cy="10001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1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>
                <a:latin typeface="Aharoni" pitchFamily="2" charset="-79"/>
                <a:cs typeface="Aharoni" pitchFamily="2" charset="-79"/>
              </a:rPr>
              <a:t>Întreprindere individuală:</a:t>
            </a:r>
            <a:endParaRPr lang="ru-RU" sz="1600" dirty="0"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-Afacere de familie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-Răspunde în faţa legii cu toată averea sa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4714876" y="3143248"/>
            <a:ext cx="4429124" cy="7143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/>
              <a:t>Servicii</a:t>
            </a:r>
            <a:r>
              <a:rPr lang="ro-RO" sz="1600" dirty="0"/>
              <a:t>- diagnostică computerizată, repararea motorului</a:t>
            </a:r>
            <a:endParaRPr lang="ru-RU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714876" y="4143380"/>
            <a:ext cx="4429124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r-n Florești</a:t>
            </a:r>
            <a:endParaRPr lang="ru-RU" sz="1600" dirty="0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4714876" y="5000636"/>
            <a:ext cx="4429124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b="1" dirty="0"/>
              <a:t>realizarea propriei idei de afaceri</a:t>
            </a:r>
            <a:r>
              <a:rPr lang="ro-RO" sz="1600" dirty="0"/>
              <a:t> – în domeniul reparării automobilului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4714876" y="5786454"/>
            <a:ext cx="4429124" cy="64294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Servicii de dianostică computerizată, reparea motorului</a:t>
            </a:r>
            <a:endParaRPr lang="ru-RU" sz="1600" dirty="0"/>
          </a:p>
        </p:txBody>
      </p:sp>
    </p:spTree>
  </p:cSld>
  <p:clrMapOvr>
    <a:masterClrMapping/>
  </p:clrMapOvr>
  <p:transition spd="med" advTm="7000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72400" cy="914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2400" i="1" u="sng" dirty="0">
                <a:solidFill>
                  <a:schemeClr val="tx1"/>
                </a:solidFill>
              </a:rPr>
              <a:t>INFORMAŢII GENERALE PRIVIND PIAŢA ȘI CONSUMATORII</a:t>
            </a:r>
            <a:endParaRPr lang="ru-RU" sz="2400" i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o-RO" dirty="0"/>
          </a:p>
          <a:p>
            <a:pPr marL="41148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o-RO" dirty="0"/>
              <a:t>2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357298"/>
            <a:ext cx="278608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Destinatarul serviciilor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3071810"/>
            <a:ext cx="278608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Cererea serviciului propus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5072074"/>
            <a:ext cx="278608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Serviciul propus este unic prin :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143250" y="1714500"/>
            <a:ext cx="1928813" cy="1588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214688" y="3357563"/>
            <a:ext cx="1928812" cy="1587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86125" y="5429250"/>
            <a:ext cx="1928813" cy="1588"/>
          </a:xfrm>
          <a:prstGeom prst="straightConnector1">
            <a:avLst/>
          </a:prstGeom>
          <a:ln w="76200">
            <a:solidFill>
              <a:srgbClr val="00CC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альтернативный процесс 9"/>
          <p:cNvSpPr/>
          <p:nvPr/>
        </p:nvSpPr>
        <p:spPr>
          <a:xfrm>
            <a:off x="5214942" y="3000372"/>
            <a:ext cx="3786214" cy="7143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Lipsa unui atelier de reparare a automobilelor în acest sector</a:t>
            </a:r>
            <a:endParaRPr lang="ru-RU" sz="1600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143504" y="1357298"/>
            <a:ext cx="3857652" cy="7143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Pentru persoanele ce au automobile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286380" y="5072074"/>
            <a:ext cx="3714776" cy="7143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600" dirty="0"/>
              <a:t>Servicii de calitate înaltă și lucrători calificați in domeniu</a:t>
            </a:r>
            <a:endParaRPr lang="ru-RU" sz="1600" b="1" i="1" dirty="0"/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sz="3600" u="sng">
                <a:solidFill>
                  <a:schemeClr val="tx1"/>
                </a:solidFill>
              </a:rPr>
              <a:t>Necesarul de personal</a:t>
            </a:r>
            <a:endParaRPr lang="ru-RU" sz="3600" u="sng" dirty="0">
              <a:solidFill>
                <a:schemeClr val="tx1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marL="0" indent="0" eaLnBrk="1" hangingPunct="1">
              <a:buNone/>
            </a:pPr>
            <a:endParaRPr lang="ru-RU" dirty="0"/>
          </a:p>
          <a:p>
            <a:pPr algn="r" eaLnBrk="1" hangingPunct="1">
              <a:buFont typeface="Wingdings" pitchFamily="2" charset="2"/>
              <a:buNone/>
            </a:pPr>
            <a:br>
              <a:rPr lang="ro-RO" b="1" dirty="0"/>
            </a:br>
            <a:endParaRPr lang="ro-RO" b="1" dirty="0"/>
          </a:p>
          <a:p>
            <a:pPr algn="r" eaLnBrk="1" hangingPunct="1">
              <a:buFont typeface="Wingdings" pitchFamily="2" charset="2"/>
              <a:buNone/>
            </a:pPr>
            <a:endParaRPr lang="ro-RO" b="1" dirty="0"/>
          </a:p>
          <a:p>
            <a:pPr algn="r" eaLnBrk="1" hangingPunct="1">
              <a:buFont typeface="Wingdings" pitchFamily="2" charset="2"/>
              <a:buNone/>
            </a:pPr>
            <a:endParaRPr lang="ro-RO" b="1" dirty="0"/>
          </a:p>
          <a:p>
            <a:pPr algn="r" eaLnBrk="1" hangingPunct="1">
              <a:buFont typeface="Wingdings" pitchFamily="2" charset="2"/>
              <a:buNone/>
            </a:pPr>
            <a:endParaRPr lang="ro-RO" b="1" dirty="0"/>
          </a:p>
          <a:p>
            <a:pPr algn="r" eaLnBrk="1" hangingPunct="1">
              <a:buFont typeface="Wingdings" pitchFamily="2" charset="2"/>
              <a:buNone/>
            </a:pPr>
            <a:r>
              <a:rPr lang="ro-RO" b="1" dirty="0"/>
              <a:t>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714620"/>
            <a:ext cx="314327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1-Administrator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5000636"/>
            <a:ext cx="314327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2-lăcătuși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214818"/>
            <a:ext cx="314327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1-</a:t>
            </a:r>
            <a:r>
              <a:rPr lang="ro-RO" sz="2000" b="1" dirty="0"/>
              <a:t>electronist auto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429000"/>
            <a:ext cx="314327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1- Contabil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5715016"/>
            <a:ext cx="314327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000" b="1" dirty="0"/>
              <a:t>1-personal de curățenie</a:t>
            </a:r>
            <a:endParaRPr lang="ru-RU" sz="2000" b="1" dirty="0"/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Descrierea afacerii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" y="1916832"/>
            <a:ext cx="9001125" cy="5715000"/>
          </a:xfrm>
        </p:spPr>
        <p:txBody>
          <a:bodyPr>
            <a:normAutofit/>
          </a:bodyPr>
          <a:lstStyle/>
          <a:p>
            <a:pPr marL="411480" algn="just">
              <a:lnSpc>
                <a:spcPct val="10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Afacerea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Î.I .„Electric Auto”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lansat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Raionul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Florești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computerizată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repararea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motorului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1480" algn="just">
              <a:lnSpc>
                <a:spcPct val="10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Tehnologiile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reparare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Calculatorul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utilaje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repararea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motorului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914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Scopul și obiectivele afacerii</a:t>
            </a:r>
            <a:endParaRPr lang="ru-RU" sz="4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929312"/>
          </a:xfrm>
        </p:spPr>
        <p:txBody>
          <a:bodyPr>
            <a:normAutofit/>
          </a:bodyPr>
          <a:lstStyle/>
          <a:p>
            <a:pPr marL="320040" indent="0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o-RO" sz="3200" b="1" u="sng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ro-RO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77240" indent="-4572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Afacerea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Î.I .„Electric Auto”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este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lansata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in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Raionul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Florești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și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are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rolul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de a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efectua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diagnostica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computerizată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repararea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motorului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Tehnologiile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pentru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reparare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sunt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: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Calculatorul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pentru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diagnostică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și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utilaje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pentru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repararea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motorului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.</a:t>
            </a:r>
            <a:endParaRPr lang="ro-RO" sz="26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o-RO" sz="3200" b="1" u="sng" dirty="0">
                <a:solidFill>
                  <a:schemeClr val="tx1">
                    <a:lumMod val="85000"/>
                  </a:schemeClr>
                </a:solidFill>
                <a:latin typeface="Arial Black" pitchFamily="34" charset="0"/>
              </a:rPr>
              <a:t>Obiectivele: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Datorită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acestei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întreprinderi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cu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repararea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automobilelor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pe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partea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electrică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şi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mecanică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cu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utilaje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noi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, se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oferă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3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locuri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muncă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şi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oferirea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reducerilor</a:t>
            </a:r>
            <a:r>
              <a:rPr lang="ro-RO" sz="2800" dirty="0">
                <a:solidFill>
                  <a:schemeClr val="tx1"/>
                </a:solidFill>
                <a:latin typeface="Times New Roman" panose="02020603050405020304" pitchFamily="18" charset="0"/>
                <a:ea typeface="DejaVu Sans"/>
                <a:cs typeface="DejaVu San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de 10%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pentru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clienţii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permanenţi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Liberation Sans"/>
              </a:rPr>
              <a:t>.</a:t>
            </a:r>
            <a:endParaRPr lang="ro-RO" sz="3200" b="1" u="sng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SWOT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9001125" cy="5715000"/>
          </a:xfrm>
        </p:spPr>
        <p:txBody>
          <a:bodyPr/>
          <a:lstStyle/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eaLnBrk="1" hangingPunct="1"/>
            <a:endParaRPr lang="ro-RO" b="1" dirty="0"/>
          </a:p>
          <a:p>
            <a:pPr algn="r" eaLnBrk="1" hangingPunct="1">
              <a:buFont typeface="Wingdings" pitchFamily="2" charset="2"/>
              <a:buNone/>
            </a:pPr>
            <a:endParaRPr lang="ru-RU" b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642910" y="1142984"/>
            <a:ext cx="2286016" cy="1000132"/>
          </a:xfrm>
          <a:prstGeom prst="downArrowCallou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Puncte tari:</a:t>
            </a:r>
            <a:endParaRPr lang="ru-RU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5429256" y="4071942"/>
            <a:ext cx="2286016" cy="1000132"/>
          </a:xfrm>
          <a:prstGeom prst="downArrowCallou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Riscuri:</a:t>
            </a:r>
            <a:endParaRPr lang="ru-RU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5286380" y="1142984"/>
            <a:ext cx="2286016" cy="1000132"/>
          </a:xfrm>
          <a:prstGeom prst="downArrowCallou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Puncte  Slabe: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714348" y="4214818"/>
            <a:ext cx="2286016" cy="1000132"/>
          </a:xfrm>
          <a:prstGeom prst="downArrowCallout">
            <a:avLst/>
          </a:prstGeom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/>
              <a:t>Oportunități: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36381" y="2143116"/>
            <a:ext cx="3429056" cy="1868788"/>
          </a:xfrm>
          <a:prstGeom prst="flowChartAlternateProcess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Calitatea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înaltă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a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serviciilor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.</a:t>
            </a: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o-RO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 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Mărirea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permanentă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a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parcului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 automobile.</a:t>
            </a:r>
            <a:endParaRPr lang="en-US" sz="14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-</a:t>
            </a:r>
            <a:r>
              <a:rPr lang="ro-RO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Optinerea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licența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autorizatie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de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deservire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tehnică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 la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cei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mai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inportanti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producători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mondiali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cum 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ar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fi: (Mercedes, BMW ,Audi )</a:t>
            </a:r>
            <a:r>
              <a:rPr lang="ro-RO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etc.</a:t>
            </a:r>
            <a:endParaRPr lang="ro-RO" sz="1400" u="dotted" dirty="0">
              <a:latin typeface="Times New Roman" panose="02020603050405020304" pitchFamily="18" charset="0"/>
              <a:ea typeface="Liberation Sans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214942" y="5143512"/>
            <a:ext cx="3486146" cy="1500197"/>
          </a:xfrm>
          <a:prstGeom prst="flowChartAlternateProcess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o-RO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Aparitia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concurentilor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utilajului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</a:t>
            </a:r>
            <a:r>
              <a:rPr lang="ro-RO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generație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personalului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calificat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rudus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</a:t>
            </a:r>
            <a:r>
              <a:rPr lang="ro-RO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00033" y="5229236"/>
            <a:ext cx="3465403" cy="1414473"/>
          </a:xfrm>
          <a:prstGeom prst="flowChartAlternateProcess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Aft>
                <a:spcPts val="0"/>
              </a:spcAft>
            </a:pPr>
            <a:r>
              <a:rPr lang="ro-RO" sz="1400" dirty="0"/>
              <a:t>-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Utilaj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 ultima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generație</a:t>
            </a:r>
            <a:endParaRPr lang="en-US" sz="14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Crearea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noilor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locuri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muncă</a:t>
            </a:r>
            <a:endParaRPr lang="en-US" sz="14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-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Inchierea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contractului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cu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cei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mai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mari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endParaRPr lang="ro-RO" sz="1400" u="dotted" dirty="0">
              <a:latin typeface="Times New Roman" panose="02020603050405020304" pitchFamily="18" charset="0"/>
              <a:ea typeface="Liberation San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o-RO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-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Atragerea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de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fonduri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-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Sprijin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din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partea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autoritatilor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locale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214942" y="2214554"/>
            <a:ext cx="3389506" cy="1643097"/>
          </a:xfrm>
          <a:prstGeom prst="flowChartAlternateProcess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Aft>
                <a:spcPts val="0"/>
              </a:spcAft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Utilaj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invechit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sau</a:t>
            </a:r>
            <a:r>
              <a:rPr lang="en-US" sz="1400" u="dotted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depreciat</a:t>
            </a:r>
            <a:endParaRPr lang="en-US" sz="14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-Gama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redusa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de </a:t>
            </a:r>
            <a:r>
              <a:rPr lang="en-US" sz="1400" u="dotted" dirty="0" err="1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produse</a:t>
            </a:r>
            <a:r>
              <a:rPr lang="en-US" sz="1400" u="dotted" dirty="0">
                <a:latin typeface="Times New Roman" panose="02020603050405020304" pitchFamily="18" charset="0"/>
                <a:ea typeface="Liberation Sans"/>
                <a:cs typeface="Times New Roman" panose="02020603050405020304" pitchFamily="18" charset="0"/>
              </a:rPr>
              <a:t> </a:t>
            </a:r>
            <a:endParaRPr lang="ro-RO" sz="1400" u="dotted" dirty="0">
              <a:latin typeface="Times New Roman" panose="02020603050405020304" pitchFamily="18" charset="0"/>
              <a:ea typeface="Liberation Sans"/>
              <a:cs typeface="Times New Roman" panose="02020603050405020304" pitchFamily="18" charset="0"/>
            </a:endParaRPr>
          </a:p>
          <a:p>
            <a:r>
              <a:rPr lang="ro-RO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esursele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Defectarea</a:t>
            </a:r>
            <a:r>
              <a:rPr lang="en-US" sz="1400" u="dotte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dotte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utilajului</a:t>
            </a:r>
            <a:endParaRPr lang="ro-RO" sz="1400" u="dotte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1593</TotalTime>
  <Words>724</Words>
  <Application>Microsoft Office PowerPoint</Application>
  <PresentationFormat>Expunere pe ecran (4:3)</PresentationFormat>
  <Paragraphs>313</Paragraphs>
  <Slides>23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9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33" baseType="lpstr">
      <vt:lpstr>Batang</vt:lpstr>
      <vt:lpstr>Aharoni</vt:lpstr>
      <vt:lpstr>Arial</vt:lpstr>
      <vt:lpstr>Arial Black</vt:lpstr>
      <vt:lpstr>Calibri</vt:lpstr>
      <vt:lpstr>Calibri Light</vt:lpstr>
      <vt:lpstr>DejaVu Sans</vt:lpstr>
      <vt:lpstr>Times New Roman</vt:lpstr>
      <vt:lpstr>Wingdings</vt:lpstr>
      <vt:lpstr>Ретро</vt:lpstr>
      <vt:lpstr>Prezentare PowerPoint</vt:lpstr>
      <vt:lpstr>Plan de afaceri al Î.I ”ELECTRIC-AUTO” privind inițierea afacerii de prestare a serviciilor de REPARARE A  AUTOMOBILELOR</vt:lpstr>
      <vt:lpstr>Cuprins</vt:lpstr>
      <vt:lpstr>Sumarul Informații generale privind afacerea:</vt:lpstr>
      <vt:lpstr>INFORMAŢII GENERALE PRIVIND PIAŢA ȘI CONSUMATORII</vt:lpstr>
      <vt:lpstr>Necesarul de personal</vt:lpstr>
      <vt:lpstr>Descrierea afacerii</vt:lpstr>
      <vt:lpstr>Scopul și obiectivele afacerii</vt:lpstr>
      <vt:lpstr>Analiza SWOT</vt:lpstr>
      <vt:lpstr>Strategia afacerii</vt:lpstr>
      <vt:lpstr>Descrierea serviciului</vt:lpstr>
      <vt:lpstr>Deservirea clienților</vt:lpstr>
      <vt:lpstr>Planul de marketing Piața și consumatorii </vt:lpstr>
      <vt:lpstr>Concurenți</vt:lpstr>
      <vt:lpstr>Amplasarea</vt:lpstr>
      <vt:lpstr>Politica de preț</vt:lpstr>
      <vt:lpstr>Promovarea</vt:lpstr>
      <vt:lpstr>Planul operațional</vt:lpstr>
      <vt:lpstr>Schema fizică</vt:lpstr>
      <vt:lpstr>Prezentare PowerPoint</vt:lpstr>
      <vt:lpstr>Prognoza cheltuielolor</vt:lpstr>
      <vt:lpstr>Prognoza cheltuielolor 2</vt:lpstr>
      <vt:lpstr>Raportul privind rezultatul financiar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afacere</dc:title>
  <dc:creator>Mishell</dc:creator>
  <cp:lastModifiedBy>Dalina</cp:lastModifiedBy>
  <cp:revision>175</cp:revision>
  <cp:lastPrinted>2018-03-04T19:21:42Z</cp:lastPrinted>
  <dcterms:created xsi:type="dcterms:W3CDTF">2016-02-18T17:18:21Z</dcterms:created>
  <dcterms:modified xsi:type="dcterms:W3CDTF">2022-01-24T17:02:19Z</dcterms:modified>
</cp:coreProperties>
</file>