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7" r:id="rId3"/>
    <p:sldId id="256" r:id="rId4"/>
    <p:sldId id="257" r:id="rId5"/>
    <p:sldId id="258" r:id="rId6"/>
    <p:sldId id="262" r:id="rId7"/>
    <p:sldId id="264" r:id="rId8"/>
    <p:sldId id="263" r:id="rId9"/>
    <p:sldId id="277" r:id="rId10"/>
    <p:sldId id="268" r:id="rId11"/>
    <p:sldId id="265" r:id="rId12"/>
    <p:sldId id="266" r:id="rId13"/>
    <p:sldId id="260" r:id="rId14"/>
    <p:sldId id="269" r:id="rId15"/>
    <p:sldId id="271" r:id="rId16"/>
    <p:sldId id="270" r:id="rId17"/>
    <p:sldId id="272" r:id="rId18"/>
    <p:sldId id="273" r:id="rId19"/>
    <p:sldId id="274" r:id="rId20"/>
    <p:sldId id="275" r:id="rId21"/>
    <p:sldId id="276" r:id="rId22"/>
    <p:sldId id="278" r:id="rId23"/>
  </p:sldIdLst>
  <p:sldSz cx="12192000" cy="6858000"/>
  <p:notesSz cx="6858000" cy="9144000"/>
  <p:defaultTextStyle>
    <a:defPPr>
      <a:defRPr lang="ru-M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D236EBD-F987-4437-876E-57116371C91B}"/>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ru-MD"/>
          </a:p>
        </p:txBody>
      </p:sp>
      <p:sp>
        <p:nvSpPr>
          <p:cNvPr id="3" name="Subtitlu 2">
            <a:extLst>
              <a:ext uri="{FF2B5EF4-FFF2-40B4-BE49-F238E27FC236}">
                <a16:creationId xmlns:a16="http://schemas.microsoft.com/office/drawing/2014/main" id="{63DCBF24-A087-40D5-93FD-BD1DEB746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ru-MD"/>
          </a:p>
        </p:txBody>
      </p:sp>
      <p:sp>
        <p:nvSpPr>
          <p:cNvPr id="4" name="Substituent dată 3">
            <a:extLst>
              <a:ext uri="{FF2B5EF4-FFF2-40B4-BE49-F238E27FC236}">
                <a16:creationId xmlns:a16="http://schemas.microsoft.com/office/drawing/2014/main" id="{96FA333B-6EAB-4D55-BE6A-9000DADA012C}"/>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5" name="Substituent subsol 4">
            <a:extLst>
              <a:ext uri="{FF2B5EF4-FFF2-40B4-BE49-F238E27FC236}">
                <a16:creationId xmlns:a16="http://schemas.microsoft.com/office/drawing/2014/main" id="{ECDE09AC-C540-4A59-927C-DBC7ECBBF69B}"/>
              </a:ext>
            </a:extLst>
          </p:cNvPr>
          <p:cNvSpPr>
            <a:spLocks noGrp="1"/>
          </p:cNvSpPr>
          <p:nvPr>
            <p:ph type="ftr" sz="quarter" idx="11"/>
          </p:nvPr>
        </p:nvSpPr>
        <p:spPr/>
        <p:txBody>
          <a:bodyPr/>
          <a:lstStyle/>
          <a:p>
            <a:endParaRPr lang="ru-MD"/>
          </a:p>
        </p:txBody>
      </p:sp>
      <p:sp>
        <p:nvSpPr>
          <p:cNvPr id="6" name="Substituent număr diapozitiv 5">
            <a:extLst>
              <a:ext uri="{FF2B5EF4-FFF2-40B4-BE49-F238E27FC236}">
                <a16:creationId xmlns:a16="http://schemas.microsoft.com/office/drawing/2014/main" id="{D611C09A-94B9-4285-9E6E-8A17B9BFCFC0}"/>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296795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CA68736-B4DF-4DD0-90D2-3A901A834017}"/>
              </a:ext>
            </a:extLst>
          </p:cNvPr>
          <p:cNvSpPr>
            <a:spLocks noGrp="1"/>
          </p:cNvSpPr>
          <p:nvPr>
            <p:ph type="title"/>
          </p:nvPr>
        </p:nvSpPr>
        <p:spPr/>
        <p:txBody>
          <a:bodyPr/>
          <a:lstStyle/>
          <a:p>
            <a:r>
              <a:rPr lang="ro-RO"/>
              <a:t>Faceți clic pentru a edita stilul de titlu coordonator</a:t>
            </a:r>
            <a:endParaRPr lang="ru-MD"/>
          </a:p>
        </p:txBody>
      </p:sp>
      <p:sp>
        <p:nvSpPr>
          <p:cNvPr id="3" name="Substituent text vertical 2">
            <a:extLst>
              <a:ext uri="{FF2B5EF4-FFF2-40B4-BE49-F238E27FC236}">
                <a16:creationId xmlns:a16="http://schemas.microsoft.com/office/drawing/2014/main" id="{1409C56E-31C3-481A-B342-6E0BE4BCC389}"/>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4" name="Substituent dată 3">
            <a:extLst>
              <a:ext uri="{FF2B5EF4-FFF2-40B4-BE49-F238E27FC236}">
                <a16:creationId xmlns:a16="http://schemas.microsoft.com/office/drawing/2014/main" id="{4674E283-507B-4953-BCF3-CC91DA09A907}"/>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5" name="Substituent subsol 4">
            <a:extLst>
              <a:ext uri="{FF2B5EF4-FFF2-40B4-BE49-F238E27FC236}">
                <a16:creationId xmlns:a16="http://schemas.microsoft.com/office/drawing/2014/main" id="{0BE9B5E3-3D57-42E4-89ED-840C35E7E22C}"/>
              </a:ext>
            </a:extLst>
          </p:cNvPr>
          <p:cNvSpPr>
            <a:spLocks noGrp="1"/>
          </p:cNvSpPr>
          <p:nvPr>
            <p:ph type="ftr" sz="quarter" idx="11"/>
          </p:nvPr>
        </p:nvSpPr>
        <p:spPr/>
        <p:txBody>
          <a:bodyPr/>
          <a:lstStyle/>
          <a:p>
            <a:endParaRPr lang="ru-MD"/>
          </a:p>
        </p:txBody>
      </p:sp>
      <p:sp>
        <p:nvSpPr>
          <p:cNvPr id="6" name="Substituent număr diapozitiv 5">
            <a:extLst>
              <a:ext uri="{FF2B5EF4-FFF2-40B4-BE49-F238E27FC236}">
                <a16:creationId xmlns:a16="http://schemas.microsoft.com/office/drawing/2014/main" id="{DA068F3D-237F-494E-9334-C1ADD43BF620}"/>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353335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1BB47FC-4248-48C1-988A-FF8DFE6D3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ru-MD"/>
          </a:p>
        </p:txBody>
      </p:sp>
      <p:sp>
        <p:nvSpPr>
          <p:cNvPr id="3" name="Substituent text vertical 2">
            <a:extLst>
              <a:ext uri="{FF2B5EF4-FFF2-40B4-BE49-F238E27FC236}">
                <a16:creationId xmlns:a16="http://schemas.microsoft.com/office/drawing/2014/main" id="{B799CA96-E50E-4F68-9FA3-FBF52329119D}"/>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4" name="Substituent dată 3">
            <a:extLst>
              <a:ext uri="{FF2B5EF4-FFF2-40B4-BE49-F238E27FC236}">
                <a16:creationId xmlns:a16="http://schemas.microsoft.com/office/drawing/2014/main" id="{1B8C9516-C33E-477B-9992-8558F360B44B}"/>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5" name="Substituent subsol 4">
            <a:extLst>
              <a:ext uri="{FF2B5EF4-FFF2-40B4-BE49-F238E27FC236}">
                <a16:creationId xmlns:a16="http://schemas.microsoft.com/office/drawing/2014/main" id="{ECA823CD-9292-41AB-83F7-6B89165043BF}"/>
              </a:ext>
            </a:extLst>
          </p:cNvPr>
          <p:cNvSpPr>
            <a:spLocks noGrp="1"/>
          </p:cNvSpPr>
          <p:nvPr>
            <p:ph type="ftr" sz="quarter" idx="11"/>
          </p:nvPr>
        </p:nvSpPr>
        <p:spPr/>
        <p:txBody>
          <a:bodyPr/>
          <a:lstStyle/>
          <a:p>
            <a:endParaRPr lang="ru-MD"/>
          </a:p>
        </p:txBody>
      </p:sp>
      <p:sp>
        <p:nvSpPr>
          <p:cNvPr id="6" name="Substituent număr diapozitiv 5">
            <a:extLst>
              <a:ext uri="{FF2B5EF4-FFF2-40B4-BE49-F238E27FC236}">
                <a16:creationId xmlns:a16="http://schemas.microsoft.com/office/drawing/2014/main" id="{E898D7DA-0959-49B9-970B-C97BD308AB17}"/>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370422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9DECF87-AEB7-4FB8-A182-430FA5C8244B}"/>
              </a:ext>
            </a:extLst>
          </p:cNvPr>
          <p:cNvSpPr>
            <a:spLocks noGrp="1"/>
          </p:cNvSpPr>
          <p:nvPr>
            <p:ph type="title"/>
          </p:nvPr>
        </p:nvSpPr>
        <p:spPr/>
        <p:txBody>
          <a:bodyPr/>
          <a:lstStyle/>
          <a:p>
            <a:r>
              <a:rPr lang="ro-RO"/>
              <a:t>Faceți clic pentru a edita stilul de titlu coordonator</a:t>
            </a:r>
            <a:endParaRPr lang="ru-MD"/>
          </a:p>
        </p:txBody>
      </p:sp>
      <p:sp>
        <p:nvSpPr>
          <p:cNvPr id="3" name="Substituent conținut 2">
            <a:extLst>
              <a:ext uri="{FF2B5EF4-FFF2-40B4-BE49-F238E27FC236}">
                <a16:creationId xmlns:a16="http://schemas.microsoft.com/office/drawing/2014/main" id="{26B7C1DB-6004-4FCC-B414-719E3A09C6B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4" name="Substituent dată 3">
            <a:extLst>
              <a:ext uri="{FF2B5EF4-FFF2-40B4-BE49-F238E27FC236}">
                <a16:creationId xmlns:a16="http://schemas.microsoft.com/office/drawing/2014/main" id="{4EC19D2E-2B80-4C12-B069-D96054D5273E}"/>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5" name="Substituent subsol 4">
            <a:extLst>
              <a:ext uri="{FF2B5EF4-FFF2-40B4-BE49-F238E27FC236}">
                <a16:creationId xmlns:a16="http://schemas.microsoft.com/office/drawing/2014/main" id="{E8637713-E5EA-42EE-AFE2-39C0E2D74AF5}"/>
              </a:ext>
            </a:extLst>
          </p:cNvPr>
          <p:cNvSpPr>
            <a:spLocks noGrp="1"/>
          </p:cNvSpPr>
          <p:nvPr>
            <p:ph type="ftr" sz="quarter" idx="11"/>
          </p:nvPr>
        </p:nvSpPr>
        <p:spPr/>
        <p:txBody>
          <a:bodyPr/>
          <a:lstStyle/>
          <a:p>
            <a:endParaRPr lang="ru-MD"/>
          </a:p>
        </p:txBody>
      </p:sp>
      <p:sp>
        <p:nvSpPr>
          <p:cNvPr id="6" name="Substituent număr diapozitiv 5">
            <a:extLst>
              <a:ext uri="{FF2B5EF4-FFF2-40B4-BE49-F238E27FC236}">
                <a16:creationId xmlns:a16="http://schemas.microsoft.com/office/drawing/2014/main" id="{7D15DAAE-CA56-4B90-99A2-F0FC9DA4AF23}"/>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182513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250D773-B017-41F8-AB6B-E9BAA41E60B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ru-MD"/>
          </a:p>
        </p:txBody>
      </p:sp>
      <p:sp>
        <p:nvSpPr>
          <p:cNvPr id="3" name="Substituent text 2">
            <a:extLst>
              <a:ext uri="{FF2B5EF4-FFF2-40B4-BE49-F238E27FC236}">
                <a16:creationId xmlns:a16="http://schemas.microsoft.com/office/drawing/2014/main" id="{CF4685E8-EF78-4C9A-9281-430046FAE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6FEC5E37-B387-4CE7-A3A3-C34516084D8C}"/>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5" name="Substituent subsol 4">
            <a:extLst>
              <a:ext uri="{FF2B5EF4-FFF2-40B4-BE49-F238E27FC236}">
                <a16:creationId xmlns:a16="http://schemas.microsoft.com/office/drawing/2014/main" id="{D035210B-1E95-4115-9B11-0DB67D1B9041}"/>
              </a:ext>
            </a:extLst>
          </p:cNvPr>
          <p:cNvSpPr>
            <a:spLocks noGrp="1"/>
          </p:cNvSpPr>
          <p:nvPr>
            <p:ph type="ftr" sz="quarter" idx="11"/>
          </p:nvPr>
        </p:nvSpPr>
        <p:spPr/>
        <p:txBody>
          <a:bodyPr/>
          <a:lstStyle/>
          <a:p>
            <a:endParaRPr lang="ru-MD"/>
          </a:p>
        </p:txBody>
      </p:sp>
      <p:sp>
        <p:nvSpPr>
          <p:cNvPr id="6" name="Substituent număr diapozitiv 5">
            <a:extLst>
              <a:ext uri="{FF2B5EF4-FFF2-40B4-BE49-F238E27FC236}">
                <a16:creationId xmlns:a16="http://schemas.microsoft.com/office/drawing/2014/main" id="{DA398D6A-18BB-4C1E-A4B8-3937BAF21306}"/>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123115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532AB55-47DD-4F9A-9D7F-3B2D20DE9713}"/>
              </a:ext>
            </a:extLst>
          </p:cNvPr>
          <p:cNvSpPr>
            <a:spLocks noGrp="1"/>
          </p:cNvSpPr>
          <p:nvPr>
            <p:ph type="title"/>
          </p:nvPr>
        </p:nvSpPr>
        <p:spPr/>
        <p:txBody>
          <a:bodyPr/>
          <a:lstStyle/>
          <a:p>
            <a:r>
              <a:rPr lang="ro-RO"/>
              <a:t>Faceți clic pentru a edita stilul de titlu coordonator</a:t>
            </a:r>
            <a:endParaRPr lang="ru-MD"/>
          </a:p>
        </p:txBody>
      </p:sp>
      <p:sp>
        <p:nvSpPr>
          <p:cNvPr id="3" name="Substituent conținut 2">
            <a:extLst>
              <a:ext uri="{FF2B5EF4-FFF2-40B4-BE49-F238E27FC236}">
                <a16:creationId xmlns:a16="http://schemas.microsoft.com/office/drawing/2014/main" id="{97928EF0-47F0-4786-A0BA-DD1D4220BCD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4" name="Substituent conținut 3">
            <a:extLst>
              <a:ext uri="{FF2B5EF4-FFF2-40B4-BE49-F238E27FC236}">
                <a16:creationId xmlns:a16="http://schemas.microsoft.com/office/drawing/2014/main" id="{9CA6D9BF-EE9A-442E-82CB-390F1A461682}"/>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5" name="Substituent dată 4">
            <a:extLst>
              <a:ext uri="{FF2B5EF4-FFF2-40B4-BE49-F238E27FC236}">
                <a16:creationId xmlns:a16="http://schemas.microsoft.com/office/drawing/2014/main" id="{352E5526-E85C-473F-9A19-8792CDDEB359}"/>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6" name="Substituent subsol 5">
            <a:extLst>
              <a:ext uri="{FF2B5EF4-FFF2-40B4-BE49-F238E27FC236}">
                <a16:creationId xmlns:a16="http://schemas.microsoft.com/office/drawing/2014/main" id="{028034F6-533C-4414-8650-194D3CCBAA1D}"/>
              </a:ext>
            </a:extLst>
          </p:cNvPr>
          <p:cNvSpPr>
            <a:spLocks noGrp="1"/>
          </p:cNvSpPr>
          <p:nvPr>
            <p:ph type="ftr" sz="quarter" idx="11"/>
          </p:nvPr>
        </p:nvSpPr>
        <p:spPr/>
        <p:txBody>
          <a:bodyPr/>
          <a:lstStyle/>
          <a:p>
            <a:endParaRPr lang="ru-MD"/>
          </a:p>
        </p:txBody>
      </p:sp>
      <p:sp>
        <p:nvSpPr>
          <p:cNvPr id="7" name="Substituent număr diapozitiv 6">
            <a:extLst>
              <a:ext uri="{FF2B5EF4-FFF2-40B4-BE49-F238E27FC236}">
                <a16:creationId xmlns:a16="http://schemas.microsoft.com/office/drawing/2014/main" id="{C9418E04-E3FD-4A1F-A94A-7F24C477FF9D}"/>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384490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5EB7A2-1E5F-4A39-8262-58CC6BF42D77}"/>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ru-MD"/>
          </a:p>
        </p:txBody>
      </p:sp>
      <p:sp>
        <p:nvSpPr>
          <p:cNvPr id="3" name="Substituent text 2">
            <a:extLst>
              <a:ext uri="{FF2B5EF4-FFF2-40B4-BE49-F238E27FC236}">
                <a16:creationId xmlns:a16="http://schemas.microsoft.com/office/drawing/2014/main" id="{23F1DCEE-E5A5-43AA-BBB0-E0B7FF78A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C383F13B-A885-4DE4-A7FE-E9333174ECB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5" name="Substituent text 4">
            <a:extLst>
              <a:ext uri="{FF2B5EF4-FFF2-40B4-BE49-F238E27FC236}">
                <a16:creationId xmlns:a16="http://schemas.microsoft.com/office/drawing/2014/main" id="{5D25A214-87F6-439B-A5F5-8BE489164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2D31AF7C-1AA1-4203-8978-F7892C075C48}"/>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7" name="Substituent dată 6">
            <a:extLst>
              <a:ext uri="{FF2B5EF4-FFF2-40B4-BE49-F238E27FC236}">
                <a16:creationId xmlns:a16="http://schemas.microsoft.com/office/drawing/2014/main" id="{78E6D28E-C1BC-4D0C-AAD0-AB2610C12024}"/>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8" name="Substituent subsol 7">
            <a:extLst>
              <a:ext uri="{FF2B5EF4-FFF2-40B4-BE49-F238E27FC236}">
                <a16:creationId xmlns:a16="http://schemas.microsoft.com/office/drawing/2014/main" id="{D250544F-CCEC-4484-8A8E-F73781BD2CD2}"/>
              </a:ext>
            </a:extLst>
          </p:cNvPr>
          <p:cNvSpPr>
            <a:spLocks noGrp="1"/>
          </p:cNvSpPr>
          <p:nvPr>
            <p:ph type="ftr" sz="quarter" idx="11"/>
          </p:nvPr>
        </p:nvSpPr>
        <p:spPr/>
        <p:txBody>
          <a:bodyPr/>
          <a:lstStyle/>
          <a:p>
            <a:endParaRPr lang="ru-MD"/>
          </a:p>
        </p:txBody>
      </p:sp>
      <p:sp>
        <p:nvSpPr>
          <p:cNvPr id="9" name="Substituent număr diapozitiv 8">
            <a:extLst>
              <a:ext uri="{FF2B5EF4-FFF2-40B4-BE49-F238E27FC236}">
                <a16:creationId xmlns:a16="http://schemas.microsoft.com/office/drawing/2014/main" id="{2FD8A2C5-8CF6-4212-BFB1-2A4ADC4183D0}"/>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276341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823C6C9-1F81-4657-ACFB-DFF59AF34C12}"/>
              </a:ext>
            </a:extLst>
          </p:cNvPr>
          <p:cNvSpPr>
            <a:spLocks noGrp="1"/>
          </p:cNvSpPr>
          <p:nvPr>
            <p:ph type="title"/>
          </p:nvPr>
        </p:nvSpPr>
        <p:spPr/>
        <p:txBody>
          <a:bodyPr/>
          <a:lstStyle/>
          <a:p>
            <a:r>
              <a:rPr lang="ro-RO"/>
              <a:t>Faceți clic pentru a edita stilul de titlu coordonator</a:t>
            </a:r>
            <a:endParaRPr lang="ru-MD"/>
          </a:p>
        </p:txBody>
      </p:sp>
      <p:sp>
        <p:nvSpPr>
          <p:cNvPr id="3" name="Substituent dată 2">
            <a:extLst>
              <a:ext uri="{FF2B5EF4-FFF2-40B4-BE49-F238E27FC236}">
                <a16:creationId xmlns:a16="http://schemas.microsoft.com/office/drawing/2014/main" id="{8D41EA04-30D9-48EF-9255-1AB93F1E39C8}"/>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4" name="Substituent subsol 3">
            <a:extLst>
              <a:ext uri="{FF2B5EF4-FFF2-40B4-BE49-F238E27FC236}">
                <a16:creationId xmlns:a16="http://schemas.microsoft.com/office/drawing/2014/main" id="{C5E9145F-2A01-47D9-A67F-86E2A5685E55}"/>
              </a:ext>
            </a:extLst>
          </p:cNvPr>
          <p:cNvSpPr>
            <a:spLocks noGrp="1"/>
          </p:cNvSpPr>
          <p:nvPr>
            <p:ph type="ftr" sz="quarter" idx="11"/>
          </p:nvPr>
        </p:nvSpPr>
        <p:spPr/>
        <p:txBody>
          <a:bodyPr/>
          <a:lstStyle/>
          <a:p>
            <a:endParaRPr lang="ru-MD"/>
          </a:p>
        </p:txBody>
      </p:sp>
      <p:sp>
        <p:nvSpPr>
          <p:cNvPr id="5" name="Substituent număr diapozitiv 4">
            <a:extLst>
              <a:ext uri="{FF2B5EF4-FFF2-40B4-BE49-F238E27FC236}">
                <a16:creationId xmlns:a16="http://schemas.microsoft.com/office/drawing/2014/main" id="{6D426601-760D-42C6-843F-10B946E7670D}"/>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422389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DDF86096-F60F-4D94-9A27-F3B1E3B4EC33}"/>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3" name="Substituent subsol 2">
            <a:extLst>
              <a:ext uri="{FF2B5EF4-FFF2-40B4-BE49-F238E27FC236}">
                <a16:creationId xmlns:a16="http://schemas.microsoft.com/office/drawing/2014/main" id="{64EE99F3-825E-4DCD-B7F7-8A219E142B2D}"/>
              </a:ext>
            </a:extLst>
          </p:cNvPr>
          <p:cNvSpPr>
            <a:spLocks noGrp="1"/>
          </p:cNvSpPr>
          <p:nvPr>
            <p:ph type="ftr" sz="quarter" idx="11"/>
          </p:nvPr>
        </p:nvSpPr>
        <p:spPr/>
        <p:txBody>
          <a:bodyPr/>
          <a:lstStyle/>
          <a:p>
            <a:endParaRPr lang="ru-MD"/>
          </a:p>
        </p:txBody>
      </p:sp>
      <p:sp>
        <p:nvSpPr>
          <p:cNvPr id="4" name="Substituent număr diapozitiv 3">
            <a:extLst>
              <a:ext uri="{FF2B5EF4-FFF2-40B4-BE49-F238E27FC236}">
                <a16:creationId xmlns:a16="http://schemas.microsoft.com/office/drawing/2014/main" id="{B87A2D8A-C314-43A8-9860-05F1BF1F8069}"/>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44877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99108F1-7058-4D1F-874E-9E68AE2A83F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ru-MD"/>
          </a:p>
        </p:txBody>
      </p:sp>
      <p:sp>
        <p:nvSpPr>
          <p:cNvPr id="3" name="Substituent conținut 2">
            <a:extLst>
              <a:ext uri="{FF2B5EF4-FFF2-40B4-BE49-F238E27FC236}">
                <a16:creationId xmlns:a16="http://schemas.microsoft.com/office/drawing/2014/main" id="{960DFC01-B88E-4303-9CC8-31987E535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4" name="Substituent text 3">
            <a:extLst>
              <a:ext uri="{FF2B5EF4-FFF2-40B4-BE49-F238E27FC236}">
                <a16:creationId xmlns:a16="http://schemas.microsoft.com/office/drawing/2014/main" id="{F8021802-8657-419C-BD0D-3988F56AA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738CB6D-24BE-4302-9AB0-BBC386C55F61}"/>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6" name="Substituent subsol 5">
            <a:extLst>
              <a:ext uri="{FF2B5EF4-FFF2-40B4-BE49-F238E27FC236}">
                <a16:creationId xmlns:a16="http://schemas.microsoft.com/office/drawing/2014/main" id="{8DD9AEFF-6FE1-4DAA-AE4D-01EDA82791F8}"/>
              </a:ext>
            </a:extLst>
          </p:cNvPr>
          <p:cNvSpPr>
            <a:spLocks noGrp="1"/>
          </p:cNvSpPr>
          <p:nvPr>
            <p:ph type="ftr" sz="quarter" idx="11"/>
          </p:nvPr>
        </p:nvSpPr>
        <p:spPr/>
        <p:txBody>
          <a:bodyPr/>
          <a:lstStyle/>
          <a:p>
            <a:endParaRPr lang="ru-MD"/>
          </a:p>
        </p:txBody>
      </p:sp>
      <p:sp>
        <p:nvSpPr>
          <p:cNvPr id="7" name="Substituent număr diapozitiv 6">
            <a:extLst>
              <a:ext uri="{FF2B5EF4-FFF2-40B4-BE49-F238E27FC236}">
                <a16:creationId xmlns:a16="http://schemas.microsoft.com/office/drawing/2014/main" id="{6802328E-F28B-4547-B770-B1C54625AA73}"/>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420982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886ACEF-66D0-4926-8E29-C7C79C902C5A}"/>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ru-MD"/>
          </a:p>
        </p:txBody>
      </p:sp>
      <p:sp>
        <p:nvSpPr>
          <p:cNvPr id="3" name="Substituent imagine 2">
            <a:extLst>
              <a:ext uri="{FF2B5EF4-FFF2-40B4-BE49-F238E27FC236}">
                <a16:creationId xmlns:a16="http://schemas.microsoft.com/office/drawing/2014/main" id="{D9C57E72-0AC2-4062-91A9-3BF2E3EFA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MD"/>
          </a:p>
        </p:txBody>
      </p:sp>
      <p:sp>
        <p:nvSpPr>
          <p:cNvPr id="4" name="Substituent text 3">
            <a:extLst>
              <a:ext uri="{FF2B5EF4-FFF2-40B4-BE49-F238E27FC236}">
                <a16:creationId xmlns:a16="http://schemas.microsoft.com/office/drawing/2014/main" id="{A8D491C4-4AED-44D0-8D6B-CD5015282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975C007C-8B86-4142-9D29-747E62BC32A1}"/>
              </a:ext>
            </a:extLst>
          </p:cNvPr>
          <p:cNvSpPr>
            <a:spLocks noGrp="1"/>
          </p:cNvSpPr>
          <p:nvPr>
            <p:ph type="dt" sz="half" idx="10"/>
          </p:nvPr>
        </p:nvSpPr>
        <p:spPr/>
        <p:txBody>
          <a:bodyPr/>
          <a:lstStyle/>
          <a:p>
            <a:fld id="{6885FAD4-AAAC-40DD-9B7B-47F59DCD5E7D}" type="datetimeFigureOut">
              <a:rPr lang="ru-MD" smtClean="0"/>
              <a:t>13.05.2023</a:t>
            </a:fld>
            <a:endParaRPr lang="ru-MD"/>
          </a:p>
        </p:txBody>
      </p:sp>
      <p:sp>
        <p:nvSpPr>
          <p:cNvPr id="6" name="Substituent subsol 5">
            <a:extLst>
              <a:ext uri="{FF2B5EF4-FFF2-40B4-BE49-F238E27FC236}">
                <a16:creationId xmlns:a16="http://schemas.microsoft.com/office/drawing/2014/main" id="{CAD9B515-31EC-455F-ABD6-AADF3FAB7B64}"/>
              </a:ext>
            </a:extLst>
          </p:cNvPr>
          <p:cNvSpPr>
            <a:spLocks noGrp="1"/>
          </p:cNvSpPr>
          <p:nvPr>
            <p:ph type="ftr" sz="quarter" idx="11"/>
          </p:nvPr>
        </p:nvSpPr>
        <p:spPr/>
        <p:txBody>
          <a:bodyPr/>
          <a:lstStyle/>
          <a:p>
            <a:endParaRPr lang="ru-MD"/>
          </a:p>
        </p:txBody>
      </p:sp>
      <p:sp>
        <p:nvSpPr>
          <p:cNvPr id="7" name="Substituent număr diapozitiv 6">
            <a:extLst>
              <a:ext uri="{FF2B5EF4-FFF2-40B4-BE49-F238E27FC236}">
                <a16:creationId xmlns:a16="http://schemas.microsoft.com/office/drawing/2014/main" id="{00BD4F43-98A0-45DB-BA9E-07205B77914B}"/>
              </a:ext>
            </a:extLst>
          </p:cNvPr>
          <p:cNvSpPr>
            <a:spLocks noGrp="1"/>
          </p:cNvSpPr>
          <p:nvPr>
            <p:ph type="sldNum" sz="quarter" idx="12"/>
          </p:nvPr>
        </p:nvSpPr>
        <p:spPr/>
        <p:txBody>
          <a:bodyPr/>
          <a:lstStyle/>
          <a:p>
            <a:fld id="{C630AB04-4B1A-4521-810F-BF27234A29B4}" type="slidenum">
              <a:rPr lang="ru-MD" smtClean="0"/>
              <a:t>‹#›</a:t>
            </a:fld>
            <a:endParaRPr lang="ru-MD"/>
          </a:p>
        </p:txBody>
      </p:sp>
    </p:spTree>
    <p:extLst>
      <p:ext uri="{BB962C8B-B14F-4D97-AF65-F5344CB8AC3E}">
        <p14:creationId xmlns:p14="http://schemas.microsoft.com/office/powerpoint/2010/main" val="105978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F48688E2-A6FE-447B-8125-D1E42EAF4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ru-MD"/>
          </a:p>
        </p:txBody>
      </p:sp>
      <p:sp>
        <p:nvSpPr>
          <p:cNvPr id="3" name="Substituent text 2">
            <a:extLst>
              <a:ext uri="{FF2B5EF4-FFF2-40B4-BE49-F238E27FC236}">
                <a16:creationId xmlns:a16="http://schemas.microsoft.com/office/drawing/2014/main" id="{1648D6FE-CA95-4FC8-A8DD-431347029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ru-MD"/>
          </a:p>
        </p:txBody>
      </p:sp>
      <p:sp>
        <p:nvSpPr>
          <p:cNvPr id="4" name="Substituent dată 3">
            <a:extLst>
              <a:ext uri="{FF2B5EF4-FFF2-40B4-BE49-F238E27FC236}">
                <a16:creationId xmlns:a16="http://schemas.microsoft.com/office/drawing/2014/main" id="{732B1936-0982-4F2F-9701-490B63345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5FAD4-AAAC-40DD-9B7B-47F59DCD5E7D}" type="datetimeFigureOut">
              <a:rPr lang="ru-MD" smtClean="0"/>
              <a:t>13.05.2023</a:t>
            </a:fld>
            <a:endParaRPr lang="ru-MD"/>
          </a:p>
        </p:txBody>
      </p:sp>
      <p:sp>
        <p:nvSpPr>
          <p:cNvPr id="5" name="Substituent subsol 4">
            <a:extLst>
              <a:ext uri="{FF2B5EF4-FFF2-40B4-BE49-F238E27FC236}">
                <a16:creationId xmlns:a16="http://schemas.microsoft.com/office/drawing/2014/main" id="{B23CEDF0-BB72-4B17-B18F-5B48AAE13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MD"/>
          </a:p>
        </p:txBody>
      </p:sp>
      <p:sp>
        <p:nvSpPr>
          <p:cNvPr id="6" name="Substituent număr diapozitiv 5">
            <a:extLst>
              <a:ext uri="{FF2B5EF4-FFF2-40B4-BE49-F238E27FC236}">
                <a16:creationId xmlns:a16="http://schemas.microsoft.com/office/drawing/2014/main" id="{7DE8CC8B-C42B-4E2A-BE1E-2910E7945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0AB04-4B1A-4521-810F-BF27234A29B4}" type="slidenum">
              <a:rPr lang="ru-MD" smtClean="0"/>
              <a:t>‹#›</a:t>
            </a:fld>
            <a:endParaRPr lang="ru-MD"/>
          </a:p>
        </p:txBody>
      </p:sp>
    </p:spTree>
    <p:extLst>
      <p:ext uri="{BB962C8B-B14F-4D97-AF65-F5344CB8AC3E}">
        <p14:creationId xmlns:p14="http://schemas.microsoft.com/office/powerpoint/2010/main" val="2047996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M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3180521" y="3016660"/>
            <a:ext cx="5459897" cy="1169235"/>
          </a:xfrm>
          <a:effectLst>
            <a:glow rad="63500">
              <a:schemeClr val="accent5">
                <a:satMod val="175000"/>
                <a:alpha val="40000"/>
              </a:schemeClr>
            </a:glow>
          </a:effectLst>
        </p:spPr>
        <p:txBody>
          <a:bodyPr>
            <a:noAutofit/>
          </a:bodyPr>
          <a:lstStyle/>
          <a:p>
            <a:pPr algn="just"/>
            <a:r>
              <a:rPr lang="ro-MD" sz="4800" b="1" dirty="0">
                <a:solidFill>
                  <a:schemeClr val="accent1">
                    <a:lumMod val="50000"/>
                  </a:schemeClr>
                </a:solidFill>
              </a:rPr>
              <a:t>Motivarea angajaților</a:t>
            </a:r>
            <a:br>
              <a:rPr lang="ro-MD" sz="3600" b="1" dirty="0"/>
            </a:br>
            <a:r>
              <a:rPr lang="ro-MD" sz="3600" dirty="0"/>
              <a:t>  </a:t>
            </a:r>
            <a:br>
              <a:rPr lang="ro-MD" sz="3600" dirty="0"/>
            </a:br>
            <a:br>
              <a:rPr lang="ro-MD" sz="3600" dirty="0"/>
            </a:br>
            <a:br>
              <a:rPr lang="ro-MD" sz="3600" dirty="0"/>
            </a:br>
            <a:r>
              <a:rPr lang="ro-MD" sz="3600" dirty="0"/>
              <a:t> </a:t>
            </a:r>
            <a:br>
              <a:rPr lang="ro-MD" sz="3600" dirty="0"/>
            </a:br>
            <a:br>
              <a:rPr lang="ro-MD" sz="3600" dirty="0"/>
            </a:br>
            <a:r>
              <a:rPr lang="ro-MD" sz="3600" dirty="0"/>
              <a:t>      </a:t>
            </a:r>
            <a:endParaRPr lang="ru-MD" sz="3600" dirty="0"/>
          </a:p>
        </p:txBody>
      </p:sp>
      <p:pic>
        <p:nvPicPr>
          <p:cNvPr id="4" name="Imagine 3">
            <a:extLst>
              <a:ext uri="{FF2B5EF4-FFF2-40B4-BE49-F238E27FC236}">
                <a16:creationId xmlns:a16="http://schemas.microsoft.com/office/drawing/2014/main" id="{58532292-8A88-4F42-A977-24A2DAFFD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937" y="1883879"/>
            <a:ext cx="6667500" cy="3752850"/>
          </a:xfrm>
          <a:prstGeom prst="rect">
            <a:avLst/>
          </a:prstGeom>
        </p:spPr>
      </p:pic>
    </p:spTree>
    <p:extLst>
      <p:ext uri="{BB962C8B-B14F-4D97-AF65-F5344CB8AC3E}">
        <p14:creationId xmlns:p14="http://schemas.microsoft.com/office/powerpoint/2010/main" val="311222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884419" y="670643"/>
            <a:ext cx="10423162" cy="5292835"/>
          </a:xfrm>
        </p:spPr>
        <p:txBody>
          <a:bodyPr>
            <a:noAutofit/>
          </a:bodyPr>
          <a:lstStyle/>
          <a:p>
            <a:pPr algn="just">
              <a:lnSpc>
                <a:spcPct val="100000"/>
              </a:lnSpc>
            </a:pPr>
            <a:r>
              <a:rPr lang="ro-MD" sz="3800" dirty="0"/>
              <a:t>Uneori metodele non-financiare de motivare pot să dea rezultate mult mai bune </a:t>
            </a:r>
            <a:r>
              <a:rPr lang="ro-MD" sz="3800" dirty="0" err="1"/>
              <a:t>decît</a:t>
            </a:r>
            <a:r>
              <a:rPr lang="ro-MD" sz="3800" dirty="0"/>
              <a:t> cele financiare, însă antreprenorul nu poate întotdeauna miza pe acest lucru deoarece </a:t>
            </a:r>
            <a:r>
              <a:rPr lang="ro-MD" sz="3800" dirty="0" err="1"/>
              <a:t>pînă</a:t>
            </a:r>
            <a:r>
              <a:rPr lang="ro-MD" sz="3800" dirty="0"/>
              <a:t> la urmă factorii motivatori sunt individuali deosebindu-se mult de la o persoană la alta. Procesul de motivare nu trebuie privit ca un ansamblu de reguli ce se potrivesc tuturor, ci ajustate individual.</a:t>
            </a:r>
            <a:endParaRPr lang="ru-MD" sz="3800" i="1" dirty="0">
              <a:latin typeface="+mj-lt"/>
            </a:endParaRPr>
          </a:p>
        </p:txBody>
      </p:sp>
    </p:spTree>
    <p:extLst>
      <p:ext uri="{BB962C8B-B14F-4D97-AF65-F5344CB8AC3E}">
        <p14:creationId xmlns:p14="http://schemas.microsoft.com/office/powerpoint/2010/main" val="61536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2166078" y="284813"/>
            <a:ext cx="9121515" cy="706802"/>
          </a:xfrm>
        </p:spPr>
        <p:txBody>
          <a:bodyPr>
            <a:noAutofit/>
          </a:bodyPr>
          <a:lstStyle/>
          <a:p>
            <a:pPr algn="just"/>
            <a:r>
              <a:rPr lang="ro-MD" sz="3600" b="1" dirty="0"/>
              <a:t>Metode financiare de motivare a personalului</a:t>
            </a:r>
            <a:r>
              <a:rPr lang="ro-MD" sz="1050" b="1" dirty="0"/>
              <a:t>:</a:t>
            </a:r>
            <a:endParaRPr lang="ru-MD" sz="3600" b="1" dirty="0"/>
          </a:p>
        </p:txBody>
      </p:sp>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624589" y="1514657"/>
            <a:ext cx="7425130" cy="2229136"/>
          </a:xfrm>
        </p:spPr>
        <p:txBody>
          <a:bodyPr>
            <a:noAutofit/>
          </a:bodyPr>
          <a:lstStyle/>
          <a:p>
            <a:pPr algn="just"/>
            <a:r>
              <a:rPr lang="ro-MD" sz="3200" dirty="0">
                <a:latin typeface="+mj-lt"/>
              </a:rPr>
              <a:t>Sistem pozitiv de remunerare. </a:t>
            </a:r>
          </a:p>
          <a:p>
            <a:pPr algn="just"/>
            <a:r>
              <a:rPr lang="ro-MD" sz="3200" dirty="0" err="1">
                <a:latin typeface="+mj-lt"/>
              </a:rPr>
              <a:t>Angajaţii</a:t>
            </a:r>
            <a:r>
              <a:rPr lang="ro-MD" sz="3200" dirty="0">
                <a:latin typeface="+mj-lt"/>
              </a:rPr>
              <a:t> pot fi </a:t>
            </a:r>
            <a:r>
              <a:rPr lang="ro-MD" sz="3200" dirty="0" err="1">
                <a:latin typeface="+mj-lt"/>
              </a:rPr>
              <a:t>remuneraţi</a:t>
            </a:r>
            <a:r>
              <a:rPr lang="ro-MD" sz="3200" dirty="0">
                <a:latin typeface="+mj-lt"/>
              </a:rPr>
              <a:t> prin: </a:t>
            </a:r>
          </a:p>
          <a:p>
            <a:pPr marL="457200" indent="-457200" algn="just">
              <a:buFont typeface="Wingdings" panose="05000000000000000000" pitchFamily="2" charset="2"/>
              <a:buChar char="Ø"/>
            </a:pPr>
            <a:r>
              <a:rPr lang="ro-MD" sz="3200" dirty="0">
                <a:latin typeface="+mj-lt"/>
              </a:rPr>
              <a:t>mărirea salariului;</a:t>
            </a:r>
          </a:p>
          <a:p>
            <a:pPr marL="457200" indent="-457200" algn="just">
              <a:buFont typeface="Wingdings" panose="05000000000000000000" pitchFamily="2" charset="2"/>
              <a:buChar char="Ø"/>
            </a:pPr>
            <a:r>
              <a:rPr lang="ro-MD" sz="3200" dirty="0">
                <a:latin typeface="+mj-lt"/>
              </a:rPr>
              <a:t>oferirea unui procent din profitul anual al </a:t>
            </a:r>
          </a:p>
          <a:p>
            <a:pPr algn="just"/>
            <a:r>
              <a:rPr lang="ro-MD" sz="3200" dirty="0">
                <a:latin typeface="+mj-lt"/>
              </a:rPr>
              <a:t>firmei;</a:t>
            </a:r>
          </a:p>
          <a:p>
            <a:pPr marL="457200" indent="-457200" algn="just">
              <a:buFont typeface="Wingdings" panose="05000000000000000000" pitchFamily="2" charset="2"/>
              <a:buChar char="Ø"/>
            </a:pPr>
            <a:r>
              <a:rPr lang="ro-MD" sz="3200" dirty="0">
                <a:latin typeface="+mj-lt"/>
              </a:rPr>
              <a:t>acordarea unor premii celor mai activi </a:t>
            </a:r>
            <a:r>
              <a:rPr lang="ro-MD" sz="3200" dirty="0" err="1">
                <a:latin typeface="+mj-lt"/>
              </a:rPr>
              <a:t>angajaţi</a:t>
            </a:r>
            <a:r>
              <a:rPr lang="ro-MD" sz="3200" dirty="0">
                <a:latin typeface="+mj-lt"/>
              </a:rPr>
              <a:t>.</a:t>
            </a:r>
          </a:p>
          <a:p>
            <a:pPr algn="just"/>
            <a:r>
              <a:rPr lang="ro-MD" sz="3200" dirty="0">
                <a:latin typeface="+mj-lt"/>
              </a:rPr>
              <a:t>În general, mărimea premiului contează, cel mai important este gestul.</a:t>
            </a:r>
            <a:endParaRPr lang="ru-MD" sz="3200" dirty="0">
              <a:latin typeface="+mj-lt"/>
            </a:endParaRPr>
          </a:p>
        </p:txBody>
      </p:sp>
      <p:pic>
        <p:nvPicPr>
          <p:cNvPr id="5122" name="Picture 2" descr="Happy Employee Getting Pay Raise Salary Increase Concept Stock Illustration  - Download Image Now - iStock">
            <a:extLst>
              <a:ext uri="{FF2B5EF4-FFF2-40B4-BE49-F238E27FC236}">
                <a16:creationId xmlns:a16="http://schemas.microsoft.com/office/drawing/2014/main" id="{623084D2-6061-4249-9689-C64FB03933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07" r="9022"/>
          <a:stretch/>
        </p:blipFill>
        <p:spPr bwMode="auto">
          <a:xfrm>
            <a:off x="8189842" y="1514657"/>
            <a:ext cx="3790123" cy="428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2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2166078" y="284813"/>
            <a:ext cx="9121515" cy="706802"/>
          </a:xfrm>
        </p:spPr>
        <p:txBody>
          <a:bodyPr>
            <a:noAutofit/>
          </a:bodyPr>
          <a:lstStyle/>
          <a:p>
            <a:pPr algn="just"/>
            <a:r>
              <a:rPr lang="ro-MD" sz="3600" b="1" dirty="0"/>
              <a:t>Metode financiare de motivare a personalului</a:t>
            </a:r>
            <a:r>
              <a:rPr lang="ro-MD" sz="1050" b="1" dirty="0"/>
              <a:t>:</a:t>
            </a:r>
            <a:endParaRPr lang="ru-MD" sz="3600" b="1" dirty="0"/>
          </a:p>
        </p:txBody>
      </p:sp>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864431" y="1704313"/>
            <a:ext cx="10423162" cy="2517697"/>
          </a:xfrm>
        </p:spPr>
        <p:txBody>
          <a:bodyPr>
            <a:noAutofit/>
          </a:bodyPr>
          <a:lstStyle/>
          <a:p>
            <a:pPr algn="just"/>
            <a:r>
              <a:rPr lang="ro-MD" sz="3400" dirty="0">
                <a:latin typeface="+mj-lt"/>
              </a:rPr>
              <a:t>Pentru motivarea economică a </a:t>
            </a:r>
            <a:r>
              <a:rPr lang="ro-MD" sz="3400" dirty="0" err="1">
                <a:latin typeface="+mj-lt"/>
              </a:rPr>
              <a:t>salariaţilor</a:t>
            </a:r>
            <a:r>
              <a:rPr lang="ro-MD" sz="3400" dirty="0">
                <a:latin typeface="+mj-lt"/>
              </a:rPr>
              <a:t> urmează să se stabilească un sistem adecvat de recompense. Mărimea recompensei este </a:t>
            </a:r>
            <a:r>
              <a:rPr lang="ro-MD" sz="3400" dirty="0" err="1">
                <a:latin typeface="+mj-lt"/>
              </a:rPr>
              <a:t>influenţată</a:t>
            </a:r>
            <a:r>
              <a:rPr lang="ro-MD" sz="3400" dirty="0">
                <a:latin typeface="+mj-lt"/>
              </a:rPr>
              <a:t> de </a:t>
            </a:r>
            <a:r>
              <a:rPr lang="ro-MD" sz="3400" dirty="0" err="1">
                <a:latin typeface="+mj-lt"/>
              </a:rPr>
              <a:t>performanţele</a:t>
            </a:r>
            <a:r>
              <a:rPr lang="ro-MD" sz="3400" dirty="0">
                <a:latin typeface="+mj-lt"/>
              </a:rPr>
              <a:t> angajatului, de </a:t>
            </a:r>
            <a:r>
              <a:rPr lang="ro-MD" sz="3400" dirty="0" err="1">
                <a:latin typeface="+mj-lt"/>
              </a:rPr>
              <a:t>contribuţia</a:t>
            </a:r>
            <a:r>
              <a:rPr lang="ro-MD" sz="3400" dirty="0">
                <a:latin typeface="+mj-lt"/>
              </a:rPr>
              <a:t> acestuia la rezultatele întreprinderii, de </a:t>
            </a:r>
            <a:r>
              <a:rPr lang="ro-MD" sz="3400" dirty="0" err="1">
                <a:latin typeface="+mj-lt"/>
              </a:rPr>
              <a:t>cunoştinţe</a:t>
            </a:r>
            <a:r>
              <a:rPr lang="ro-MD" sz="3400" dirty="0">
                <a:latin typeface="+mj-lt"/>
              </a:rPr>
              <a:t>, </a:t>
            </a:r>
            <a:r>
              <a:rPr lang="ro-MD" sz="3400" dirty="0" err="1">
                <a:latin typeface="+mj-lt"/>
              </a:rPr>
              <a:t>experienţă</a:t>
            </a:r>
            <a:r>
              <a:rPr lang="ro-MD" sz="3400" dirty="0">
                <a:latin typeface="+mj-lt"/>
              </a:rPr>
              <a:t>, efort, </a:t>
            </a:r>
            <a:r>
              <a:rPr lang="ro-MD" sz="3400" dirty="0" err="1">
                <a:latin typeface="+mj-lt"/>
              </a:rPr>
              <a:t>competenţă</a:t>
            </a:r>
            <a:r>
              <a:rPr lang="ro-MD" sz="3400" dirty="0">
                <a:latin typeface="+mj-lt"/>
              </a:rPr>
              <a:t>, </a:t>
            </a:r>
            <a:r>
              <a:rPr lang="ro-MD" sz="3400" dirty="0" err="1">
                <a:latin typeface="+mj-lt"/>
              </a:rPr>
              <a:t>condiţiile</a:t>
            </a:r>
            <a:r>
              <a:rPr lang="ro-MD" sz="3400" dirty="0">
                <a:latin typeface="+mj-lt"/>
              </a:rPr>
              <a:t> de muncă etc. Recompensele pot fi directe: </a:t>
            </a:r>
            <a:r>
              <a:rPr lang="ro-MD" sz="3400" i="1" dirty="0">
                <a:latin typeface="+mj-lt"/>
              </a:rPr>
              <a:t>salariul, sporuri la salariu, prime, comisioane etc </a:t>
            </a:r>
            <a:r>
              <a:rPr lang="ro-MD" sz="3400" i="1" dirty="0" err="1">
                <a:latin typeface="+mj-lt"/>
              </a:rPr>
              <a:t>şi</a:t>
            </a:r>
            <a:r>
              <a:rPr lang="ro-MD" sz="3400" i="1" dirty="0">
                <a:latin typeface="+mj-lt"/>
              </a:rPr>
              <a:t> indirecte: plata concediilor de odihnă, asigurarea </a:t>
            </a:r>
            <a:r>
              <a:rPr lang="ro-MD" sz="3400" i="1" dirty="0" err="1">
                <a:latin typeface="+mj-lt"/>
              </a:rPr>
              <a:t>angajaţilor</a:t>
            </a:r>
            <a:endParaRPr lang="ru-MD" sz="3400" i="1" dirty="0">
              <a:latin typeface="+mj-lt"/>
            </a:endParaRPr>
          </a:p>
        </p:txBody>
      </p:sp>
    </p:spTree>
    <p:extLst>
      <p:ext uri="{BB962C8B-B14F-4D97-AF65-F5344CB8AC3E}">
        <p14:creationId xmlns:p14="http://schemas.microsoft.com/office/powerpoint/2010/main" val="169826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0DB3D2C0-B4BE-46C8-BC9A-CDE75F963FED}"/>
              </a:ext>
            </a:extLst>
          </p:cNvPr>
          <p:cNvPicPr>
            <a:picLocks noChangeAspect="1"/>
          </p:cNvPicPr>
          <p:nvPr/>
        </p:nvPicPr>
        <p:blipFill rotWithShape="1">
          <a:blip r:embed="rId2">
            <a:extLst>
              <a:ext uri="{28A0092B-C50C-407E-A947-70E740481C1C}">
                <a14:useLocalDpi xmlns:a14="http://schemas.microsoft.com/office/drawing/2010/main" val="0"/>
              </a:ext>
            </a:extLst>
          </a:blip>
          <a:srcRect l="5736" r="11714"/>
          <a:stretch/>
        </p:blipFill>
        <p:spPr>
          <a:xfrm>
            <a:off x="3016693" y="2440374"/>
            <a:ext cx="5715051" cy="3621632"/>
          </a:xfrm>
          <a:prstGeom prst="rect">
            <a:avLst/>
          </a:prstGeom>
        </p:spPr>
      </p:pic>
      <p:sp>
        <p:nvSpPr>
          <p:cNvPr id="8" name="CasetăText 7">
            <a:extLst>
              <a:ext uri="{FF2B5EF4-FFF2-40B4-BE49-F238E27FC236}">
                <a16:creationId xmlns:a16="http://schemas.microsoft.com/office/drawing/2014/main" id="{ADD9CD37-A95D-4F21-98C7-F71F10B7B2E2}"/>
              </a:ext>
            </a:extLst>
          </p:cNvPr>
          <p:cNvSpPr txBox="1"/>
          <p:nvPr/>
        </p:nvSpPr>
        <p:spPr>
          <a:xfrm>
            <a:off x="1046921" y="795994"/>
            <a:ext cx="10840279" cy="615553"/>
          </a:xfrm>
          <a:prstGeom prst="rect">
            <a:avLst/>
          </a:prstGeom>
          <a:noFill/>
        </p:spPr>
        <p:txBody>
          <a:bodyPr wrap="square">
            <a:spAutoFit/>
          </a:bodyPr>
          <a:lstStyle/>
          <a:p>
            <a:r>
              <a:rPr lang="ro-MD" sz="3400" dirty="0">
                <a:latin typeface="+mj-lt"/>
              </a:rPr>
              <a:t>Cea mai frecvent aplicată formă de recompensă este salariul.</a:t>
            </a:r>
            <a:endParaRPr lang="ru-MD" sz="3400" dirty="0">
              <a:latin typeface="+mj-lt"/>
            </a:endParaRPr>
          </a:p>
        </p:txBody>
      </p:sp>
    </p:spTree>
    <p:extLst>
      <p:ext uri="{BB962C8B-B14F-4D97-AF65-F5344CB8AC3E}">
        <p14:creationId xmlns:p14="http://schemas.microsoft.com/office/powerpoint/2010/main" val="352438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tăText 7">
            <a:extLst>
              <a:ext uri="{FF2B5EF4-FFF2-40B4-BE49-F238E27FC236}">
                <a16:creationId xmlns:a16="http://schemas.microsoft.com/office/drawing/2014/main" id="{ADD9CD37-A95D-4F21-98C7-F71F10B7B2E2}"/>
              </a:ext>
            </a:extLst>
          </p:cNvPr>
          <p:cNvSpPr txBox="1"/>
          <p:nvPr/>
        </p:nvSpPr>
        <p:spPr>
          <a:xfrm>
            <a:off x="675860" y="120134"/>
            <a:ext cx="10840279" cy="4524315"/>
          </a:xfrm>
          <a:prstGeom prst="rect">
            <a:avLst/>
          </a:prstGeom>
          <a:noFill/>
        </p:spPr>
        <p:txBody>
          <a:bodyPr wrap="square">
            <a:spAutoFit/>
          </a:bodyPr>
          <a:lstStyle/>
          <a:p>
            <a:pPr algn="just"/>
            <a:r>
              <a:rPr lang="ro-MD" sz="3600" dirty="0"/>
              <a:t>Salariul reprezintă suma primită pentru munca efectuată sau pentru rezultatele </a:t>
            </a:r>
            <a:r>
              <a:rPr lang="ro-MD" sz="3600" dirty="0" err="1"/>
              <a:t>obţinute</a:t>
            </a:r>
            <a:r>
              <a:rPr lang="ro-MD" sz="3600" dirty="0"/>
              <a:t> de un angajat într-o anumită perioadă de timp. </a:t>
            </a:r>
          </a:p>
          <a:p>
            <a:pPr algn="just"/>
            <a:endParaRPr lang="ro-MD" sz="3600" dirty="0"/>
          </a:p>
          <a:p>
            <a:pPr algn="just"/>
            <a:r>
              <a:rPr lang="ro-MD" sz="3600" dirty="0"/>
              <a:t>Salariul se </a:t>
            </a:r>
            <a:r>
              <a:rPr lang="ro-MD" sz="3600" dirty="0" err="1"/>
              <a:t>plăteşte</a:t>
            </a:r>
            <a:r>
              <a:rPr lang="ro-MD" sz="3600" dirty="0"/>
              <a:t> periodic, dar nu mai rar </a:t>
            </a:r>
            <a:r>
              <a:rPr lang="ro-MD" sz="3600" dirty="0" err="1"/>
              <a:t>decît</a:t>
            </a:r>
            <a:r>
              <a:rPr lang="ro-MD" sz="3600" dirty="0"/>
              <a:t> o dată pe lună pentru </a:t>
            </a:r>
            <a:r>
              <a:rPr lang="ro-MD" sz="3600" dirty="0" err="1"/>
              <a:t>salariaţii</a:t>
            </a:r>
            <a:r>
              <a:rPr lang="ro-MD" sz="3600" dirty="0"/>
              <a:t> </a:t>
            </a:r>
            <a:r>
              <a:rPr lang="ro-MD" sz="3600" dirty="0" err="1"/>
              <a:t>remuneraţi</a:t>
            </a:r>
            <a:r>
              <a:rPr lang="ro-MD" sz="3600" dirty="0"/>
              <a:t> în baza salariilor lunare ale </a:t>
            </a:r>
            <a:r>
              <a:rPr lang="ro-MD" sz="3600" dirty="0" err="1"/>
              <a:t>funcţiei</a:t>
            </a:r>
            <a:r>
              <a:rPr lang="ro-MD" sz="3600" dirty="0"/>
              <a:t>. Salariul poate fi transferat la contul de card al salariatului s-au oferit cash (adică în </a:t>
            </a:r>
            <a:r>
              <a:rPr lang="ro-MD" sz="3600" dirty="0" err="1"/>
              <a:t>mînă</a:t>
            </a:r>
            <a:r>
              <a:rPr lang="ro-MD" sz="3600" dirty="0"/>
              <a:t>)</a:t>
            </a:r>
            <a:endParaRPr lang="ru-MD" sz="3400" dirty="0">
              <a:latin typeface="+mj-lt"/>
            </a:endParaRPr>
          </a:p>
        </p:txBody>
      </p:sp>
      <p:pic>
        <p:nvPicPr>
          <p:cNvPr id="6146" name="Picture 2" descr="Salariul minim pe Economie 2020 - Tot ce trebuie sa stii | CIEL">
            <a:extLst>
              <a:ext uri="{FF2B5EF4-FFF2-40B4-BE49-F238E27FC236}">
                <a16:creationId xmlns:a16="http://schemas.microsoft.com/office/drawing/2014/main" id="{1B464BB4-0BB8-462D-A389-B7C267D110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401" b="2816"/>
          <a:stretch/>
        </p:blipFill>
        <p:spPr bwMode="auto">
          <a:xfrm>
            <a:off x="2796208" y="4644449"/>
            <a:ext cx="6069496" cy="215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1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tăText 7">
            <a:extLst>
              <a:ext uri="{FF2B5EF4-FFF2-40B4-BE49-F238E27FC236}">
                <a16:creationId xmlns:a16="http://schemas.microsoft.com/office/drawing/2014/main" id="{ADD9CD37-A95D-4F21-98C7-F71F10B7B2E2}"/>
              </a:ext>
            </a:extLst>
          </p:cNvPr>
          <p:cNvSpPr txBox="1"/>
          <p:nvPr/>
        </p:nvSpPr>
        <p:spPr>
          <a:xfrm>
            <a:off x="516834" y="612844"/>
            <a:ext cx="10840279" cy="5632311"/>
          </a:xfrm>
          <a:prstGeom prst="rect">
            <a:avLst/>
          </a:prstGeom>
          <a:noFill/>
        </p:spPr>
        <p:txBody>
          <a:bodyPr wrap="square">
            <a:spAutoFit/>
          </a:bodyPr>
          <a:lstStyle/>
          <a:p>
            <a:pPr algn="just"/>
            <a:r>
              <a:rPr lang="ro-MD" sz="3600" dirty="0"/>
              <a:t>Mărimea salariului trebuie să fie direct </a:t>
            </a:r>
            <a:r>
              <a:rPr lang="ro-MD" sz="3600" dirty="0" err="1"/>
              <a:t>proporţională</a:t>
            </a:r>
            <a:r>
              <a:rPr lang="ro-MD" sz="3600" dirty="0"/>
              <a:t> cu </a:t>
            </a:r>
            <a:r>
              <a:rPr lang="ro-MD" sz="3600" dirty="0" err="1"/>
              <a:t>performanţele</a:t>
            </a:r>
            <a:r>
              <a:rPr lang="ro-MD" sz="3600" dirty="0"/>
              <a:t> angajatului, cu </a:t>
            </a:r>
            <a:r>
              <a:rPr lang="ro-MD" sz="3600" dirty="0" err="1"/>
              <a:t>contribuţia</a:t>
            </a:r>
            <a:r>
              <a:rPr lang="ro-MD" sz="3600" dirty="0"/>
              <a:t> acestuia la rezultatele întreprinderii, </a:t>
            </a:r>
            <a:r>
              <a:rPr lang="ro-MD" sz="3600" dirty="0" err="1"/>
              <a:t>cunoştinţele</a:t>
            </a:r>
            <a:r>
              <a:rPr lang="ro-MD" sz="3600" dirty="0"/>
              <a:t>, </a:t>
            </a:r>
            <a:r>
              <a:rPr lang="ro-MD" sz="3600" dirty="0" err="1"/>
              <a:t>experienţa</a:t>
            </a:r>
            <a:r>
              <a:rPr lang="ro-MD" sz="3600" dirty="0"/>
              <a:t>, efortul depus la locul de muncă, </a:t>
            </a:r>
            <a:r>
              <a:rPr lang="ro-MD" sz="3600" dirty="0" err="1"/>
              <a:t>competenţa</a:t>
            </a:r>
            <a:r>
              <a:rPr lang="ro-MD" sz="3600" dirty="0"/>
              <a:t> sa - adică să fie echitabil.</a:t>
            </a:r>
          </a:p>
          <a:p>
            <a:pPr algn="just"/>
            <a:endParaRPr lang="ro-MD" sz="3600" dirty="0">
              <a:latin typeface="+mj-lt"/>
            </a:endParaRPr>
          </a:p>
          <a:p>
            <a:pPr algn="just"/>
            <a:r>
              <a:rPr lang="ro-MD" sz="3600" dirty="0"/>
              <a:t>Mărimea salariului </a:t>
            </a:r>
            <a:r>
              <a:rPr lang="ro-MD" sz="3600" dirty="0" err="1"/>
              <a:t>şi</a:t>
            </a:r>
            <a:r>
              <a:rPr lang="ro-MD" sz="3600" dirty="0"/>
              <a:t> a recompenselor </a:t>
            </a:r>
            <a:r>
              <a:rPr lang="ro-MD" sz="3600" dirty="0" err="1"/>
              <a:t>şi</a:t>
            </a:r>
            <a:r>
              <a:rPr lang="ro-MD" sz="3600" dirty="0"/>
              <a:t> modalitatea de achitare a acestora urmează să fie </a:t>
            </a:r>
            <a:r>
              <a:rPr lang="ro-MD" sz="3600" dirty="0" err="1"/>
              <a:t>menţionată</a:t>
            </a:r>
            <a:r>
              <a:rPr lang="ro-MD" sz="3600" dirty="0"/>
              <a:t> în contractul individual de muncă. Salariul trebuie să fie </a:t>
            </a:r>
            <a:r>
              <a:rPr lang="ro-MD" sz="3600" dirty="0" err="1"/>
              <a:t>anunţat</a:t>
            </a:r>
            <a:r>
              <a:rPr lang="ro-MD" sz="3600" dirty="0"/>
              <a:t> </a:t>
            </a:r>
            <a:r>
              <a:rPr lang="ro-MD" sz="3600" dirty="0" err="1"/>
              <a:t>şi</a:t>
            </a:r>
            <a:r>
              <a:rPr lang="ro-MD" sz="3600" dirty="0"/>
              <a:t> distribuit în mod </a:t>
            </a:r>
            <a:r>
              <a:rPr lang="ro-MD" sz="3600" dirty="0" err="1"/>
              <a:t>confidenţial</a:t>
            </a:r>
            <a:r>
              <a:rPr lang="ro-MD" sz="3600" dirty="0"/>
              <a:t>.</a:t>
            </a:r>
            <a:endParaRPr lang="ru-MD" sz="3400" dirty="0">
              <a:latin typeface="+mj-lt"/>
            </a:endParaRPr>
          </a:p>
        </p:txBody>
      </p:sp>
    </p:spTree>
    <p:extLst>
      <p:ext uri="{BB962C8B-B14F-4D97-AF65-F5344CB8AC3E}">
        <p14:creationId xmlns:p14="http://schemas.microsoft.com/office/powerpoint/2010/main" val="386605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tăText 7">
            <a:extLst>
              <a:ext uri="{FF2B5EF4-FFF2-40B4-BE49-F238E27FC236}">
                <a16:creationId xmlns:a16="http://schemas.microsoft.com/office/drawing/2014/main" id="{ADD9CD37-A95D-4F21-98C7-F71F10B7B2E2}"/>
              </a:ext>
            </a:extLst>
          </p:cNvPr>
          <p:cNvSpPr txBox="1"/>
          <p:nvPr/>
        </p:nvSpPr>
        <p:spPr>
          <a:xfrm>
            <a:off x="675860" y="915264"/>
            <a:ext cx="10840279" cy="4524315"/>
          </a:xfrm>
          <a:prstGeom prst="rect">
            <a:avLst/>
          </a:prstGeom>
          <a:noFill/>
        </p:spPr>
        <p:txBody>
          <a:bodyPr wrap="square">
            <a:spAutoFit/>
          </a:bodyPr>
          <a:lstStyle/>
          <a:p>
            <a:pPr algn="just"/>
            <a:r>
              <a:rPr lang="ro-MD" sz="3600" dirty="0"/>
              <a:t>Salariul reprezintă suma primită pentru munca efectuată sau pentru rezultatele </a:t>
            </a:r>
            <a:r>
              <a:rPr lang="ro-MD" sz="3600" dirty="0" err="1"/>
              <a:t>obţinute</a:t>
            </a:r>
            <a:r>
              <a:rPr lang="ro-MD" sz="3600" dirty="0"/>
              <a:t> de un angajat într-o anumită perioadă de timp. </a:t>
            </a:r>
          </a:p>
          <a:p>
            <a:pPr algn="just"/>
            <a:endParaRPr lang="ro-MD" sz="3600" dirty="0"/>
          </a:p>
          <a:p>
            <a:pPr algn="just"/>
            <a:r>
              <a:rPr lang="ro-MD" sz="3600" dirty="0"/>
              <a:t>Salariul se </a:t>
            </a:r>
            <a:r>
              <a:rPr lang="ro-MD" sz="3600" dirty="0" err="1"/>
              <a:t>plăteşte</a:t>
            </a:r>
            <a:r>
              <a:rPr lang="ro-MD" sz="3600" dirty="0"/>
              <a:t> periodic, dar nu mai rar </a:t>
            </a:r>
            <a:r>
              <a:rPr lang="ro-MD" sz="3600" dirty="0" err="1"/>
              <a:t>decît</a:t>
            </a:r>
            <a:r>
              <a:rPr lang="ro-MD" sz="3600" dirty="0"/>
              <a:t> o dată pe lună pentru </a:t>
            </a:r>
            <a:r>
              <a:rPr lang="ro-MD" sz="3600" dirty="0" err="1"/>
              <a:t>salariaţii</a:t>
            </a:r>
            <a:r>
              <a:rPr lang="ro-MD" sz="3600" dirty="0"/>
              <a:t> </a:t>
            </a:r>
            <a:r>
              <a:rPr lang="ro-MD" sz="3600" dirty="0" err="1"/>
              <a:t>remuneraţi</a:t>
            </a:r>
            <a:r>
              <a:rPr lang="ro-MD" sz="3600" dirty="0"/>
              <a:t> în baza salariilor lunare ale </a:t>
            </a:r>
            <a:r>
              <a:rPr lang="ro-MD" sz="3600" dirty="0" err="1"/>
              <a:t>funcţiei</a:t>
            </a:r>
            <a:r>
              <a:rPr lang="ro-MD" sz="3600" dirty="0"/>
              <a:t>. Salariul poate fi transferat la contul de card al salariatului s-au oferit cash (adică în </a:t>
            </a:r>
            <a:r>
              <a:rPr lang="ro-MD" sz="3600" dirty="0" err="1"/>
              <a:t>mînă</a:t>
            </a:r>
            <a:r>
              <a:rPr lang="ro-MD" sz="3600" dirty="0"/>
              <a:t>)</a:t>
            </a:r>
            <a:endParaRPr lang="ru-MD" sz="3400" dirty="0">
              <a:latin typeface="+mj-lt"/>
            </a:endParaRPr>
          </a:p>
        </p:txBody>
      </p:sp>
    </p:spTree>
    <p:extLst>
      <p:ext uri="{BB962C8B-B14F-4D97-AF65-F5344CB8AC3E}">
        <p14:creationId xmlns:p14="http://schemas.microsoft.com/office/powerpoint/2010/main" val="302241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tăText 7">
            <a:extLst>
              <a:ext uri="{FF2B5EF4-FFF2-40B4-BE49-F238E27FC236}">
                <a16:creationId xmlns:a16="http://schemas.microsoft.com/office/drawing/2014/main" id="{ADD9CD37-A95D-4F21-98C7-F71F10B7B2E2}"/>
              </a:ext>
            </a:extLst>
          </p:cNvPr>
          <p:cNvSpPr txBox="1"/>
          <p:nvPr/>
        </p:nvSpPr>
        <p:spPr>
          <a:xfrm>
            <a:off x="675860" y="915264"/>
            <a:ext cx="10840279" cy="4524315"/>
          </a:xfrm>
          <a:prstGeom prst="rect">
            <a:avLst/>
          </a:prstGeom>
          <a:noFill/>
        </p:spPr>
        <p:txBody>
          <a:bodyPr wrap="square">
            <a:spAutoFit/>
          </a:bodyPr>
          <a:lstStyle/>
          <a:p>
            <a:pPr algn="just"/>
            <a:r>
              <a:rPr lang="ro-MD" sz="3600" dirty="0"/>
              <a:t>Structura salariului: a) Salariul brut cuprinde totalitatea veniturilor </a:t>
            </a:r>
            <a:r>
              <a:rPr lang="ro-MD" sz="3600" dirty="0" err="1"/>
              <a:t>obţinute</a:t>
            </a:r>
            <a:r>
              <a:rPr lang="ro-MD" sz="3600" dirty="0"/>
              <a:t> de salariat inclusiv a </a:t>
            </a:r>
            <a:r>
              <a:rPr lang="ro-MD" sz="3600" dirty="0" err="1"/>
              <a:t>contribuţiilor</a:t>
            </a:r>
            <a:r>
              <a:rPr lang="ro-MD" sz="3600" dirty="0"/>
              <a:t> sociale (impozit, fondul social, asigurare medicală); </a:t>
            </a:r>
          </a:p>
          <a:p>
            <a:pPr algn="just"/>
            <a:endParaRPr lang="ro-MD" sz="3600" dirty="0">
              <a:latin typeface="+mj-lt"/>
            </a:endParaRPr>
          </a:p>
          <a:p>
            <a:pPr algn="just"/>
            <a:r>
              <a:rPr lang="ro-MD" sz="3600" dirty="0"/>
              <a:t>b) Salariul net partea din salariu care îi revine angajatului după </a:t>
            </a:r>
            <a:r>
              <a:rPr lang="ro-MD" sz="3600" dirty="0" err="1"/>
              <a:t>reţinerea</a:t>
            </a:r>
            <a:r>
              <a:rPr lang="ro-MD" sz="3600" dirty="0"/>
              <a:t> prevăzută prin lege a impozitului pe venit și alte </a:t>
            </a:r>
            <a:r>
              <a:rPr lang="ro-MD" sz="3600" dirty="0" err="1"/>
              <a:t>contribuţii</a:t>
            </a:r>
            <a:r>
              <a:rPr lang="ro-MD" sz="3600" dirty="0"/>
              <a:t> (impozit, fondul social, asigurare medicală).</a:t>
            </a:r>
            <a:endParaRPr lang="ru-MD" sz="3400" dirty="0">
              <a:latin typeface="+mj-lt"/>
            </a:endParaRPr>
          </a:p>
        </p:txBody>
      </p:sp>
    </p:spTree>
    <p:extLst>
      <p:ext uri="{BB962C8B-B14F-4D97-AF65-F5344CB8AC3E}">
        <p14:creationId xmlns:p14="http://schemas.microsoft.com/office/powerpoint/2010/main" val="162272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tăText 7">
            <a:extLst>
              <a:ext uri="{FF2B5EF4-FFF2-40B4-BE49-F238E27FC236}">
                <a16:creationId xmlns:a16="http://schemas.microsoft.com/office/drawing/2014/main" id="{ADD9CD37-A95D-4F21-98C7-F71F10B7B2E2}"/>
              </a:ext>
            </a:extLst>
          </p:cNvPr>
          <p:cNvSpPr txBox="1"/>
          <p:nvPr/>
        </p:nvSpPr>
        <p:spPr>
          <a:xfrm>
            <a:off x="675860" y="281611"/>
            <a:ext cx="10840279" cy="2308324"/>
          </a:xfrm>
          <a:prstGeom prst="rect">
            <a:avLst/>
          </a:prstGeom>
          <a:noFill/>
        </p:spPr>
        <p:txBody>
          <a:bodyPr wrap="square">
            <a:spAutoFit/>
          </a:bodyPr>
          <a:lstStyle/>
          <a:p>
            <a:pPr algn="ctr"/>
            <a:r>
              <a:rPr lang="it-IT" sz="3600" dirty="0"/>
              <a:t>Formula de calcul al salariului</a:t>
            </a:r>
            <a:endParaRPr lang="ro-MD" sz="3600" dirty="0"/>
          </a:p>
          <a:p>
            <a:pPr algn="just"/>
            <a:r>
              <a:rPr lang="it-IT" sz="3600" dirty="0"/>
              <a:t>SALARIUL NET = Salariul brut (lei) – Suma contribuţiilor sociale (%) – Suma impozitului pe venit</a:t>
            </a:r>
            <a:endParaRPr lang="ro-MD" sz="3600" dirty="0"/>
          </a:p>
          <a:p>
            <a:pPr algn="just"/>
            <a:r>
              <a:rPr lang="ro-MD" sz="3600" dirty="0">
                <a:latin typeface="+mj-lt"/>
              </a:rPr>
              <a:t>Accesați: www.salarii.md</a:t>
            </a:r>
            <a:endParaRPr lang="ru-MD" sz="3400" dirty="0">
              <a:latin typeface="+mj-lt"/>
            </a:endParaRPr>
          </a:p>
        </p:txBody>
      </p:sp>
      <p:sp>
        <p:nvSpPr>
          <p:cNvPr id="4" name="CasetăText 3">
            <a:extLst>
              <a:ext uri="{FF2B5EF4-FFF2-40B4-BE49-F238E27FC236}">
                <a16:creationId xmlns:a16="http://schemas.microsoft.com/office/drawing/2014/main" id="{C2FCC452-75F6-42F0-94D4-0494E6D1B1B0}"/>
              </a:ext>
            </a:extLst>
          </p:cNvPr>
          <p:cNvSpPr txBox="1"/>
          <p:nvPr/>
        </p:nvSpPr>
        <p:spPr>
          <a:xfrm>
            <a:off x="675860" y="2936557"/>
            <a:ext cx="4545499" cy="1077218"/>
          </a:xfrm>
          <a:prstGeom prst="rect">
            <a:avLst/>
          </a:prstGeom>
          <a:noFill/>
        </p:spPr>
        <p:txBody>
          <a:bodyPr wrap="square">
            <a:spAutoFit/>
          </a:bodyPr>
          <a:lstStyle/>
          <a:p>
            <a:r>
              <a:rPr lang="fr-FR" sz="3100" dirty="0" err="1"/>
              <a:t>Contribuţii</a:t>
            </a:r>
            <a:r>
              <a:rPr lang="fr-FR" sz="3100" dirty="0"/>
              <a:t> sociale </a:t>
            </a:r>
            <a:r>
              <a:rPr lang="fr-FR" sz="3100" dirty="0" err="1"/>
              <a:t>achitate</a:t>
            </a:r>
            <a:r>
              <a:rPr lang="fr-FR" sz="3100" dirty="0"/>
              <a:t> de </a:t>
            </a:r>
            <a:r>
              <a:rPr lang="fr-FR" sz="3100" dirty="0" err="1"/>
              <a:t>întreprindere</a:t>
            </a:r>
            <a:endParaRPr lang="ru-MD" sz="3100" dirty="0"/>
          </a:p>
        </p:txBody>
      </p:sp>
      <p:sp>
        <p:nvSpPr>
          <p:cNvPr id="6" name="CasetăText 5">
            <a:extLst>
              <a:ext uri="{FF2B5EF4-FFF2-40B4-BE49-F238E27FC236}">
                <a16:creationId xmlns:a16="http://schemas.microsoft.com/office/drawing/2014/main" id="{82AD3244-C77F-484B-9CD1-660DB95C3382}"/>
              </a:ext>
            </a:extLst>
          </p:cNvPr>
          <p:cNvSpPr txBox="1"/>
          <p:nvPr/>
        </p:nvSpPr>
        <p:spPr>
          <a:xfrm>
            <a:off x="6781800" y="2936557"/>
            <a:ext cx="5274365" cy="1046440"/>
          </a:xfrm>
          <a:prstGeom prst="rect">
            <a:avLst/>
          </a:prstGeom>
          <a:noFill/>
        </p:spPr>
        <p:txBody>
          <a:bodyPr wrap="square">
            <a:spAutoFit/>
          </a:bodyPr>
          <a:lstStyle/>
          <a:p>
            <a:r>
              <a:rPr lang="ro-MD" sz="3100" dirty="0" err="1"/>
              <a:t>Contribuţii</a:t>
            </a:r>
            <a:r>
              <a:rPr lang="ro-MD" sz="3100" dirty="0"/>
              <a:t> sociale și impozite </a:t>
            </a:r>
            <a:r>
              <a:rPr lang="ro-MD" sz="3100" dirty="0" err="1"/>
              <a:t>reţinute</a:t>
            </a:r>
            <a:r>
              <a:rPr lang="ro-MD" sz="3100" dirty="0"/>
              <a:t> din salariul angajatului</a:t>
            </a:r>
            <a:endParaRPr lang="ru-MD" sz="3100" dirty="0"/>
          </a:p>
        </p:txBody>
      </p:sp>
      <p:sp>
        <p:nvSpPr>
          <p:cNvPr id="9" name="CasetăText 8">
            <a:extLst>
              <a:ext uri="{FF2B5EF4-FFF2-40B4-BE49-F238E27FC236}">
                <a16:creationId xmlns:a16="http://schemas.microsoft.com/office/drawing/2014/main" id="{FF6ED0B0-E3D3-47A9-8EA8-7179771D4411}"/>
              </a:ext>
            </a:extLst>
          </p:cNvPr>
          <p:cNvSpPr txBox="1"/>
          <p:nvPr/>
        </p:nvSpPr>
        <p:spPr>
          <a:xfrm>
            <a:off x="7036906" y="4151326"/>
            <a:ext cx="4253947" cy="646331"/>
          </a:xfrm>
          <a:prstGeom prst="rect">
            <a:avLst/>
          </a:prstGeom>
          <a:noFill/>
        </p:spPr>
        <p:txBody>
          <a:bodyPr wrap="square">
            <a:spAutoFit/>
          </a:bodyPr>
          <a:lstStyle/>
          <a:p>
            <a:r>
              <a:rPr lang="ro-MD" sz="3200" b="0" i="1" dirty="0">
                <a:solidFill>
                  <a:srgbClr val="333333"/>
                </a:solidFill>
                <a:effectLst/>
                <a:cs typeface="Calibri Light" panose="020F0302020204030204" pitchFamily="34" charset="0"/>
              </a:rPr>
              <a:t>Impozit pe </a:t>
            </a:r>
            <a:r>
              <a:rPr lang="ro-MD" sz="3600" b="0" i="1" dirty="0">
                <a:solidFill>
                  <a:srgbClr val="333333"/>
                </a:solidFill>
                <a:effectLst/>
                <a:cs typeface="Calibri Light" panose="020F0302020204030204" pitchFamily="34" charset="0"/>
              </a:rPr>
              <a:t>venit</a:t>
            </a:r>
            <a:r>
              <a:rPr lang="ro-MD" sz="3200" b="0" i="1" dirty="0">
                <a:solidFill>
                  <a:srgbClr val="333333"/>
                </a:solidFill>
                <a:effectLst/>
                <a:cs typeface="Calibri Light" panose="020F0302020204030204" pitchFamily="34" charset="0"/>
              </a:rPr>
              <a:t> 12%</a:t>
            </a:r>
            <a:endParaRPr lang="ru-MD" sz="3200" i="1" dirty="0">
              <a:cs typeface="Calibri Light" panose="020F0302020204030204" pitchFamily="34" charset="0"/>
            </a:endParaRPr>
          </a:p>
        </p:txBody>
      </p:sp>
      <p:sp>
        <p:nvSpPr>
          <p:cNvPr id="10" name="CasetăText 9">
            <a:extLst>
              <a:ext uri="{FF2B5EF4-FFF2-40B4-BE49-F238E27FC236}">
                <a16:creationId xmlns:a16="http://schemas.microsoft.com/office/drawing/2014/main" id="{2184C324-63C9-4F4E-9124-AC883C988AAB}"/>
              </a:ext>
            </a:extLst>
          </p:cNvPr>
          <p:cNvSpPr txBox="1"/>
          <p:nvPr/>
        </p:nvSpPr>
        <p:spPr>
          <a:xfrm>
            <a:off x="7036906" y="5246418"/>
            <a:ext cx="4764155" cy="584775"/>
          </a:xfrm>
          <a:prstGeom prst="rect">
            <a:avLst/>
          </a:prstGeom>
          <a:noFill/>
        </p:spPr>
        <p:txBody>
          <a:bodyPr wrap="square">
            <a:spAutoFit/>
          </a:bodyPr>
          <a:lstStyle/>
          <a:p>
            <a:r>
              <a:rPr lang="ro-MD" sz="3200" b="0" i="1" dirty="0" err="1">
                <a:solidFill>
                  <a:srgbClr val="333333"/>
                </a:solidFill>
                <a:effectLst/>
                <a:latin typeface="Calibri" panose="020F0502020204030204" pitchFamily="34" charset="0"/>
                <a:cs typeface="Calibri" panose="020F0502020204030204" pitchFamily="34" charset="0"/>
              </a:rPr>
              <a:t>Asig</a:t>
            </a:r>
            <a:r>
              <a:rPr lang="ro-MD" sz="3200" b="0" i="1" dirty="0">
                <a:solidFill>
                  <a:srgbClr val="333333"/>
                </a:solidFill>
                <a:effectLst/>
                <a:latin typeface="Calibri" panose="020F0502020204030204" pitchFamily="34" charset="0"/>
                <a:cs typeface="Calibri" panose="020F0502020204030204" pitchFamily="34" charset="0"/>
              </a:rPr>
              <a:t>. medicala angajat 9%</a:t>
            </a:r>
            <a:endParaRPr lang="ru-MD" sz="3200" i="1" dirty="0">
              <a:latin typeface="Calibri" panose="020F0502020204030204" pitchFamily="34" charset="0"/>
              <a:cs typeface="Calibri" panose="020F0502020204030204" pitchFamily="34" charset="0"/>
            </a:endParaRPr>
          </a:p>
        </p:txBody>
      </p:sp>
      <p:sp>
        <p:nvSpPr>
          <p:cNvPr id="12" name="CasetăText 11">
            <a:extLst>
              <a:ext uri="{FF2B5EF4-FFF2-40B4-BE49-F238E27FC236}">
                <a16:creationId xmlns:a16="http://schemas.microsoft.com/office/drawing/2014/main" id="{A4B6FDAA-BBE1-4C08-B737-5CA581CE2420}"/>
              </a:ext>
            </a:extLst>
          </p:cNvPr>
          <p:cNvSpPr txBox="1"/>
          <p:nvPr/>
        </p:nvSpPr>
        <p:spPr>
          <a:xfrm>
            <a:off x="768625" y="4310784"/>
            <a:ext cx="4028662" cy="584775"/>
          </a:xfrm>
          <a:prstGeom prst="rect">
            <a:avLst/>
          </a:prstGeom>
          <a:noFill/>
        </p:spPr>
        <p:txBody>
          <a:bodyPr wrap="square">
            <a:spAutoFit/>
          </a:bodyPr>
          <a:lstStyle/>
          <a:p>
            <a:r>
              <a:rPr lang="ro-MD" sz="3200" b="0" i="1" dirty="0">
                <a:solidFill>
                  <a:srgbClr val="333333"/>
                </a:solidFill>
                <a:effectLst/>
                <a:latin typeface="Calibri" panose="020F0502020204030204" pitchFamily="34" charset="0"/>
                <a:cs typeface="Calibri" panose="020F0502020204030204" pitchFamily="34" charset="0"/>
              </a:rPr>
              <a:t>Fondul social 24%</a:t>
            </a:r>
            <a:endParaRPr lang="ru-MD"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03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tăText 10">
            <a:extLst>
              <a:ext uri="{FF2B5EF4-FFF2-40B4-BE49-F238E27FC236}">
                <a16:creationId xmlns:a16="http://schemas.microsoft.com/office/drawing/2014/main" id="{9A86CC79-1EBE-4503-94BC-63FDD372C138}"/>
              </a:ext>
            </a:extLst>
          </p:cNvPr>
          <p:cNvSpPr txBox="1"/>
          <p:nvPr/>
        </p:nvSpPr>
        <p:spPr>
          <a:xfrm>
            <a:off x="887894" y="448055"/>
            <a:ext cx="10787271" cy="5893921"/>
          </a:xfrm>
          <a:prstGeom prst="rect">
            <a:avLst/>
          </a:prstGeom>
          <a:noFill/>
        </p:spPr>
        <p:txBody>
          <a:bodyPr wrap="square">
            <a:spAutoFit/>
          </a:bodyPr>
          <a:lstStyle/>
          <a:p>
            <a:r>
              <a:rPr lang="ro-MD" sz="3100" b="1" dirty="0"/>
              <a:t>Forme de salarizare:</a:t>
            </a:r>
            <a:endParaRPr lang="ro-MD" sz="3100" dirty="0"/>
          </a:p>
          <a:p>
            <a:pPr marL="514350" indent="-514350">
              <a:buAutoNum type="arabicPeriod"/>
            </a:pPr>
            <a:r>
              <a:rPr lang="ro-MD" sz="3100" dirty="0"/>
              <a:t>Salariul în acord - în </a:t>
            </a:r>
            <a:r>
              <a:rPr lang="ro-MD" sz="3100" dirty="0" err="1"/>
              <a:t>funcţie</a:t>
            </a:r>
            <a:r>
              <a:rPr lang="ro-MD" sz="3100" dirty="0"/>
              <a:t> de volumul lucrărilor efectuate sau volumul </a:t>
            </a:r>
            <a:r>
              <a:rPr lang="ro-MD" sz="3100" dirty="0" err="1"/>
              <a:t>producţiei</a:t>
            </a:r>
            <a:r>
              <a:rPr lang="ro-MD" sz="3100" dirty="0"/>
              <a:t> fabricate. Pentru mai multă </a:t>
            </a:r>
            <a:r>
              <a:rPr lang="ro-MD" sz="3100" dirty="0" err="1"/>
              <a:t>efi</a:t>
            </a:r>
            <a:r>
              <a:rPr lang="ro-MD" sz="3100" dirty="0"/>
              <a:t> </a:t>
            </a:r>
            <a:r>
              <a:rPr lang="ro-MD" sz="3100" dirty="0" err="1"/>
              <a:t>cienţă</a:t>
            </a:r>
            <a:r>
              <a:rPr lang="ro-MD" sz="3100" dirty="0"/>
              <a:t>, se recomandă calcularea cu precizie a timpului necesar pentru fabricarea unui produs sau executarea unei lucrări</a:t>
            </a:r>
          </a:p>
          <a:p>
            <a:pPr marL="514350" indent="-514350">
              <a:buAutoNum type="arabicPeriod"/>
            </a:pPr>
            <a:endParaRPr lang="ro-MD" sz="3100" dirty="0"/>
          </a:p>
          <a:p>
            <a:pPr marL="514350" indent="-514350">
              <a:buAutoNum type="arabicPeriod"/>
            </a:pPr>
            <a:r>
              <a:rPr lang="ro-MD" sz="3200" dirty="0"/>
              <a:t>Salariu în regie - în </a:t>
            </a:r>
            <a:r>
              <a:rPr lang="ro-MD" sz="3200" dirty="0" err="1"/>
              <a:t>funcţie</a:t>
            </a:r>
            <a:r>
              <a:rPr lang="ro-MD" sz="3200" dirty="0"/>
              <a:t> de timpul lucrat.</a:t>
            </a:r>
            <a:endParaRPr lang="ro-MD" sz="3100" dirty="0"/>
          </a:p>
          <a:p>
            <a:pPr marL="514350" indent="-514350">
              <a:buAutoNum type="arabicPeriod"/>
            </a:pPr>
            <a:endParaRPr lang="ro-MD" sz="3100" dirty="0"/>
          </a:p>
          <a:p>
            <a:pPr marL="514350" indent="-514350">
              <a:buAutoNum type="arabicPeriod"/>
            </a:pPr>
            <a:r>
              <a:rPr lang="ro-MD" sz="3200" dirty="0"/>
              <a:t>Salariu mixt (global) - în </a:t>
            </a:r>
            <a:r>
              <a:rPr lang="ro-MD" sz="3200" dirty="0" err="1"/>
              <a:t>funcţie</a:t>
            </a:r>
            <a:r>
              <a:rPr lang="ro-MD" sz="3200" dirty="0"/>
              <a:t> de îndeplinirea unor </a:t>
            </a:r>
            <a:r>
              <a:rPr lang="ro-MD" sz="3200" dirty="0" err="1"/>
              <a:t>condiţii</a:t>
            </a:r>
            <a:r>
              <a:rPr lang="ro-MD" sz="3200" dirty="0"/>
              <a:t> tehnice, tehnologice, de organizare etc. Fiecare </a:t>
            </a:r>
            <a:r>
              <a:rPr lang="ro-MD" sz="3200" dirty="0" err="1"/>
              <a:t>condiţie</a:t>
            </a:r>
            <a:r>
              <a:rPr lang="ro-MD" sz="3200" dirty="0"/>
              <a:t> presupune un tarif, după </a:t>
            </a:r>
            <a:r>
              <a:rPr lang="ro-MD" sz="3200" dirty="0" err="1"/>
              <a:t>importanţa</a:t>
            </a:r>
            <a:r>
              <a:rPr lang="ro-MD" sz="3200" dirty="0"/>
              <a:t> pe care o prezintă pentru volumul </a:t>
            </a:r>
            <a:r>
              <a:rPr lang="ro-MD" sz="3200" dirty="0" err="1"/>
              <a:t>şi</a:t>
            </a:r>
            <a:r>
              <a:rPr lang="ro-MD" sz="3200" dirty="0"/>
              <a:t> calitatea </a:t>
            </a:r>
            <a:r>
              <a:rPr lang="ro-MD" sz="3200" dirty="0" err="1"/>
              <a:t>producţiei</a:t>
            </a:r>
            <a:r>
              <a:rPr lang="ro-MD" sz="3200" dirty="0"/>
              <a:t>. </a:t>
            </a:r>
            <a:endParaRPr lang="ru-MD" sz="3100" dirty="0"/>
          </a:p>
        </p:txBody>
      </p:sp>
    </p:spTree>
    <p:extLst>
      <p:ext uri="{BB962C8B-B14F-4D97-AF65-F5344CB8AC3E}">
        <p14:creationId xmlns:p14="http://schemas.microsoft.com/office/powerpoint/2010/main" val="43840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685799" y="2095578"/>
            <a:ext cx="10670499" cy="3132944"/>
          </a:xfrm>
        </p:spPr>
        <p:txBody>
          <a:bodyPr>
            <a:noAutofit/>
          </a:bodyPr>
          <a:lstStyle/>
          <a:p>
            <a:pPr algn="just"/>
            <a:r>
              <a:rPr lang="ro-MD" sz="4000" b="1" dirty="0">
                <a:solidFill>
                  <a:schemeClr val="accent1">
                    <a:lumMod val="50000"/>
                  </a:schemeClr>
                </a:solidFill>
              </a:rPr>
              <a:t>Motivarea</a:t>
            </a:r>
            <a:br>
              <a:rPr lang="ro-MD" sz="3600" b="1" dirty="0"/>
            </a:br>
            <a:r>
              <a:rPr lang="ro-MD" sz="3600" dirty="0"/>
              <a:t>  </a:t>
            </a:r>
            <a:br>
              <a:rPr lang="ro-MD" sz="3600" dirty="0"/>
            </a:br>
            <a:r>
              <a:rPr lang="ro-MD" sz="3600" dirty="0"/>
              <a:t>Încurajarea </a:t>
            </a:r>
            <a:r>
              <a:rPr lang="ro-MD" sz="3600" dirty="0" err="1"/>
              <a:t>angajaţilor</a:t>
            </a:r>
            <a:r>
              <a:rPr lang="ro-MD" sz="3600" dirty="0"/>
              <a:t>, pentru ca aceștia să lucreze mai eficient </a:t>
            </a:r>
            <a:r>
              <a:rPr lang="ro-MD" sz="3600" dirty="0" err="1"/>
              <a:t>atît</a:t>
            </a:r>
            <a:r>
              <a:rPr lang="ro-MD" sz="3600" dirty="0"/>
              <a:t> pentru dezvoltarea lor, </a:t>
            </a:r>
            <a:r>
              <a:rPr lang="ro-MD" sz="3600" dirty="0" err="1"/>
              <a:t>cît</a:t>
            </a:r>
            <a:r>
              <a:rPr lang="ro-MD" sz="3600" dirty="0"/>
              <a:t> și al afacerii.</a:t>
            </a:r>
            <a:br>
              <a:rPr lang="ro-MD" sz="3600" dirty="0"/>
            </a:br>
            <a:br>
              <a:rPr lang="ro-MD" sz="3600" dirty="0"/>
            </a:br>
            <a:br>
              <a:rPr lang="ro-MD" sz="3600" dirty="0"/>
            </a:br>
            <a:br>
              <a:rPr lang="ro-MD" sz="3600" dirty="0"/>
            </a:br>
            <a:r>
              <a:rPr lang="ro-MD" sz="3600" dirty="0"/>
              <a:t> </a:t>
            </a:r>
            <a:br>
              <a:rPr lang="ro-MD" sz="3600" dirty="0"/>
            </a:br>
            <a:br>
              <a:rPr lang="ro-MD" sz="3600" dirty="0"/>
            </a:br>
            <a:endParaRPr lang="ru-MD" sz="3600" dirty="0"/>
          </a:p>
        </p:txBody>
      </p:sp>
      <p:sp>
        <p:nvSpPr>
          <p:cNvPr id="5" name="CasetăText 4">
            <a:extLst>
              <a:ext uri="{FF2B5EF4-FFF2-40B4-BE49-F238E27FC236}">
                <a16:creationId xmlns:a16="http://schemas.microsoft.com/office/drawing/2014/main" id="{922E1D1F-ADCA-4D29-95BD-35251D027678}"/>
              </a:ext>
            </a:extLst>
          </p:cNvPr>
          <p:cNvSpPr txBox="1"/>
          <p:nvPr/>
        </p:nvSpPr>
        <p:spPr>
          <a:xfrm>
            <a:off x="607725" y="2784887"/>
            <a:ext cx="10976549" cy="1754326"/>
          </a:xfrm>
          <a:prstGeom prst="rect">
            <a:avLst/>
          </a:prstGeom>
          <a:noFill/>
        </p:spPr>
        <p:txBody>
          <a:bodyPr wrap="square">
            <a:spAutoFit/>
          </a:bodyPr>
          <a:lstStyle/>
          <a:p>
            <a:r>
              <a:rPr lang="ro-MD" sz="3600" dirty="0" err="1">
                <a:latin typeface="+mj-lt"/>
              </a:rPr>
              <a:t>Motivaţia</a:t>
            </a:r>
            <a:r>
              <a:rPr lang="ro-MD" sz="3600" dirty="0">
                <a:latin typeface="+mj-lt"/>
              </a:rPr>
              <a:t> este ceea ce-i face pe oameni să se comporte </a:t>
            </a:r>
          </a:p>
          <a:p>
            <a:r>
              <a:rPr lang="ro-MD" sz="3600" dirty="0" err="1">
                <a:latin typeface="+mj-lt"/>
              </a:rPr>
              <a:t>şi</a:t>
            </a:r>
            <a:r>
              <a:rPr lang="ro-MD" sz="3600" dirty="0">
                <a:latin typeface="+mj-lt"/>
              </a:rPr>
              <a:t> să </a:t>
            </a:r>
            <a:r>
              <a:rPr lang="ro-MD" sz="3600" dirty="0" err="1">
                <a:latin typeface="+mj-lt"/>
              </a:rPr>
              <a:t>acţioneze</a:t>
            </a:r>
            <a:r>
              <a:rPr lang="ro-MD" sz="3600" dirty="0">
                <a:latin typeface="+mj-lt"/>
              </a:rPr>
              <a:t> </a:t>
            </a:r>
            <a:r>
              <a:rPr lang="ro-MD" sz="3600" dirty="0" err="1">
                <a:latin typeface="+mj-lt"/>
              </a:rPr>
              <a:t>aşa</a:t>
            </a:r>
            <a:r>
              <a:rPr lang="ro-MD" sz="3600" dirty="0">
                <a:latin typeface="+mj-lt"/>
              </a:rPr>
              <a:t> cum o fac. </a:t>
            </a:r>
          </a:p>
          <a:p>
            <a:endParaRPr lang="ru-MD" sz="3600" dirty="0">
              <a:latin typeface="+mj-lt"/>
            </a:endParaRPr>
          </a:p>
        </p:txBody>
      </p:sp>
      <p:pic>
        <p:nvPicPr>
          <p:cNvPr id="4" name="Imagine 3">
            <a:extLst>
              <a:ext uri="{FF2B5EF4-FFF2-40B4-BE49-F238E27FC236}">
                <a16:creationId xmlns:a16="http://schemas.microsoft.com/office/drawing/2014/main" id="{8476A838-9562-4410-8428-0582AAF99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189" y="3923183"/>
            <a:ext cx="4177085" cy="2610678"/>
          </a:xfrm>
          <a:prstGeom prst="rect">
            <a:avLst/>
          </a:prstGeom>
        </p:spPr>
      </p:pic>
    </p:spTree>
    <p:extLst>
      <p:ext uri="{BB962C8B-B14F-4D97-AF65-F5344CB8AC3E}">
        <p14:creationId xmlns:p14="http://schemas.microsoft.com/office/powerpoint/2010/main" val="3491543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tăText 10">
            <a:extLst>
              <a:ext uri="{FF2B5EF4-FFF2-40B4-BE49-F238E27FC236}">
                <a16:creationId xmlns:a16="http://schemas.microsoft.com/office/drawing/2014/main" id="{9A86CC79-1EBE-4503-94BC-63FDD372C138}"/>
              </a:ext>
            </a:extLst>
          </p:cNvPr>
          <p:cNvSpPr txBox="1"/>
          <p:nvPr/>
        </p:nvSpPr>
        <p:spPr>
          <a:xfrm>
            <a:off x="887894" y="448055"/>
            <a:ext cx="10787271" cy="6001643"/>
          </a:xfrm>
          <a:prstGeom prst="rect">
            <a:avLst/>
          </a:prstGeom>
          <a:noFill/>
        </p:spPr>
        <p:txBody>
          <a:bodyPr wrap="square">
            <a:spAutoFit/>
          </a:bodyPr>
          <a:lstStyle/>
          <a:p>
            <a:r>
              <a:rPr lang="ro-MD" sz="3200" dirty="0"/>
              <a:t>Sarcina 1: </a:t>
            </a:r>
          </a:p>
          <a:p>
            <a:endParaRPr lang="ro-MD" sz="3200" dirty="0"/>
          </a:p>
          <a:p>
            <a:r>
              <a:rPr lang="ro-MD" sz="3200" dirty="0" err="1"/>
              <a:t>Stabiliţi</a:t>
            </a:r>
            <a:r>
              <a:rPr lang="ro-MD" sz="3200" dirty="0"/>
              <a:t> metodele de motivare a personalului implicat în propria afacere, </a:t>
            </a:r>
            <a:r>
              <a:rPr lang="ro-MD" sz="3200" dirty="0" err="1"/>
              <a:t>argumentînd</a:t>
            </a:r>
            <a:r>
              <a:rPr lang="ro-MD" sz="3200" dirty="0"/>
              <a:t> răspunsul. </a:t>
            </a:r>
          </a:p>
          <a:p>
            <a:r>
              <a:rPr lang="ro-MD" sz="3200" dirty="0"/>
              <a:t>Metode nefinanciare . . . . . . . . . . . . . . . . . . . . . . . . . . . . . . . . . . . . . . . . . . . . . . . . . . . . . . . . . . . . . . . . . . . . . . . . . . . . . . . . . . . . . . . . . . . . . . . . . . . . . . . . . . . .. . . . . . . . . . . . . . . . . . . . . . . . . . . . . . . . . . . . . Metode financiare . . . . . . . . . . . . . . . . . . . . . . . . . . . . . . . . . . . . . . . . . . . . . . . . . . . . . . . . . . . . . . . . . . . . . . . . . . . . . . . . . . . . . . . . . . . . . . . . . . . . . . . . . . . . . . . . . . . . . . . . . . . . . . . . . . . . . . . . . . . . . . . . . . . . . . . . . . . . . . . . . . . . . . . . . . . . . . . . . . . . . . . . . . . . . . . . . . . . . . . .</a:t>
            </a:r>
          </a:p>
          <a:p>
            <a:r>
              <a:rPr lang="ro-MD" sz="3200" dirty="0"/>
              <a:t> </a:t>
            </a:r>
            <a:endParaRPr lang="ru-MD" sz="3100" dirty="0"/>
          </a:p>
        </p:txBody>
      </p:sp>
    </p:spTree>
    <p:extLst>
      <p:ext uri="{BB962C8B-B14F-4D97-AF65-F5344CB8AC3E}">
        <p14:creationId xmlns:p14="http://schemas.microsoft.com/office/powerpoint/2010/main" val="147967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re 4">
            <a:extLst>
              <a:ext uri="{FF2B5EF4-FFF2-40B4-BE49-F238E27FC236}">
                <a16:creationId xmlns:a16="http://schemas.microsoft.com/office/drawing/2014/main" id="{B55A2935-C8A2-43A3-B469-C1728AD07515}"/>
              </a:ext>
            </a:extLst>
          </p:cNvPr>
          <p:cNvGrpSpPr/>
          <p:nvPr/>
        </p:nvGrpSpPr>
        <p:grpSpPr>
          <a:xfrm>
            <a:off x="1242166" y="-1"/>
            <a:ext cx="9969173" cy="7076661"/>
            <a:chOff x="3004706" y="1080760"/>
            <a:chExt cx="6182588" cy="4696480"/>
          </a:xfrm>
        </p:grpSpPr>
        <p:pic>
          <p:nvPicPr>
            <p:cNvPr id="3" name="Imagine 2">
              <a:extLst>
                <a:ext uri="{FF2B5EF4-FFF2-40B4-BE49-F238E27FC236}">
                  <a16:creationId xmlns:a16="http://schemas.microsoft.com/office/drawing/2014/main" id="{50CF86E1-B417-4299-9D3E-CBD3643AA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706" y="1080760"/>
              <a:ext cx="6182588" cy="4696480"/>
            </a:xfrm>
            <a:prstGeom prst="rect">
              <a:avLst/>
            </a:prstGeom>
          </p:spPr>
        </p:pic>
        <p:sp>
          <p:nvSpPr>
            <p:cNvPr id="4" name="Dreptunghi 3">
              <a:extLst>
                <a:ext uri="{FF2B5EF4-FFF2-40B4-BE49-F238E27FC236}">
                  <a16:creationId xmlns:a16="http://schemas.microsoft.com/office/drawing/2014/main" id="{AC263263-69F5-4F87-858E-706221FF9C75}"/>
                </a:ext>
              </a:extLst>
            </p:cNvPr>
            <p:cNvSpPr/>
            <p:nvPr/>
          </p:nvSpPr>
          <p:spPr>
            <a:xfrm>
              <a:off x="4532243" y="4293704"/>
              <a:ext cx="622853" cy="1722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grpSp>
    </p:spTree>
    <p:extLst>
      <p:ext uri="{BB962C8B-B14F-4D97-AF65-F5344CB8AC3E}">
        <p14:creationId xmlns:p14="http://schemas.microsoft.com/office/powerpoint/2010/main" val="227471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803929" y="344123"/>
            <a:ext cx="10078387" cy="1291418"/>
          </a:xfrm>
        </p:spPr>
        <p:txBody>
          <a:bodyPr>
            <a:noAutofit/>
          </a:bodyPr>
          <a:lstStyle/>
          <a:p>
            <a:pPr algn="just"/>
            <a:r>
              <a:rPr lang="ro-MD" sz="3200" dirty="0"/>
              <a:t>Antreprenorul trebuie să răspundă la întrebarea: Cum vor fi satisfăcute </a:t>
            </a:r>
            <a:r>
              <a:rPr lang="ro-MD" sz="3200" dirty="0" err="1"/>
              <a:t>necesităţile</a:t>
            </a:r>
            <a:r>
              <a:rPr lang="ro-MD" sz="3200" dirty="0"/>
              <a:t> </a:t>
            </a:r>
            <a:r>
              <a:rPr lang="ro-MD" sz="3200" dirty="0" err="1"/>
              <a:t>angajaţilor</a:t>
            </a:r>
            <a:r>
              <a:rPr lang="ro-MD" sz="3200" dirty="0"/>
              <a:t> în vederea realizării obiectivelor stabilite?</a:t>
            </a:r>
            <a:endParaRPr lang="ru-MD" sz="3200" dirty="0"/>
          </a:p>
        </p:txBody>
      </p:sp>
      <p:sp>
        <p:nvSpPr>
          <p:cNvPr id="5" name="CasetăText 4">
            <a:extLst>
              <a:ext uri="{FF2B5EF4-FFF2-40B4-BE49-F238E27FC236}">
                <a16:creationId xmlns:a16="http://schemas.microsoft.com/office/drawing/2014/main" id="{8E130F2A-03AB-43FA-8A84-92A09EE26A15}"/>
              </a:ext>
            </a:extLst>
          </p:cNvPr>
          <p:cNvSpPr txBox="1"/>
          <p:nvPr/>
        </p:nvSpPr>
        <p:spPr>
          <a:xfrm>
            <a:off x="519659" y="1959964"/>
            <a:ext cx="11152681" cy="4031873"/>
          </a:xfrm>
          <a:prstGeom prst="rect">
            <a:avLst/>
          </a:prstGeom>
          <a:noFill/>
        </p:spPr>
        <p:txBody>
          <a:bodyPr wrap="square">
            <a:spAutoFit/>
          </a:bodyPr>
          <a:lstStyle/>
          <a:p>
            <a:pPr algn="just"/>
            <a:r>
              <a:rPr lang="ro-MD" sz="3200" b="1" dirty="0">
                <a:latin typeface="+mj-lt"/>
              </a:rPr>
              <a:t>De exemplu: </a:t>
            </a:r>
            <a:r>
              <a:rPr lang="ro-MD" sz="3200" dirty="0">
                <a:latin typeface="+mj-lt"/>
              </a:rPr>
              <a:t>Omul </a:t>
            </a:r>
            <a:r>
              <a:rPr lang="ro-MD" sz="3200" dirty="0" err="1">
                <a:latin typeface="+mj-lt"/>
              </a:rPr>
              <a:t>avînd</a:t>
            </a:r>
            <a:r>
              <a:rPr lang="ro-MD" sz="3200" dirty="0">
                <a:latin typeface="+mj-lt"/>
              </a:rPr>
              <a:t> necesitatea de a </a:t>
            </a:r>
            <a:r>
              <a:rPr lang="ro-MD" sz="3200" dirty="0" err="1">
                <a:latin typeface="+mj-lt"/>
              </a:rPr>
              <a:t>mînca</a:t>
            </a:r>
            <a:r>
              <a:rPr lang="ro-MD" sz="3200" dirty="0">
                <a:latin typeface="+mj-lt"/>
              </a:rPr>
              <a:t> se va orienta spre înlăturarea </a:t>
            </a:r>
            <a:r>
              <a:rPr lang="ro-MD" sz="3200" dirty="0" err="1">
                <a:latin typeface="+mj-lt"/>
              </a:rPr>
              <a:t>senzaţiei</a:t>
            </a:r>
            <a:r>
              <a:rPr lang="ro-MD" sz="3200" dirty="0">
                <a:latin typeface="+mj-lt"/>
              </a:rPr>
              <a:t> de foame, </a:t>
            </a:r>
            <a:r>
              <a:rPr lang="ro-MD" sz="3200" dirty="0" err="1">
                <a:latin typeface="+mj-lt"/>
              </a:rPr>
              <a:t>transformîndu</a:t>
            </a:r>
            <a:r>
              <a:rPr lang="ro-MD" sz="3200" dirty="0">
                <a:latin typeface="+mj-lt"/>
              </a:rPr>
              <a:t>-se în motiv, iar motivul la </a:t>
            </a:r>
            <a:r>
              <a:rPr lang="ro-MD" sz="3200" dirty="0" err="1">
                <a:latin typeface="+mj-lt"/>
              </a:rPr>
              <a:t>rîndul</a:t>
            </a:r>
            <a:r>
              <a:rPr lang="ro-MD" sz="3200" dirty="0">
                <a:latin typeface="+mj-lt"/>
              </a:rPr>
              <a:t> lui va satisface necesitatea prin trecerea directă la </a:t>
            </a:r>
            <a:r>
              <a:rPr lang="ro-MD" sz="3200" dirty="0" err="1">
                <a:latin typeface="+mj-lt"/>
              </a:rPr>
              <a:t>acţiune</a:t>
            </a:r>
            <a:r>
              <a:rPr lang="ro-MD" sz="3200" dirty="0">
                <a:latin typeface="+mj-lt"/>
              </a:rPr>
              <a:t>. Nu trebuie să se omită faptul că </a:t>
            </a:r>
            <a:r>
              <a:rPr lang="ro-MD" sz="3200" dirty="0" err="1">
                <a:latin typeface="+mj-lt"/>
              </a:rPr>
              <a:t>angajaţii</a:t>
            </a:r>
            <a:r>
              <a:rPr lang="ro-MD" sz="3200" dirty="0">
                <a:latin typeface="+mj-lt"/>
              </a:rPr>
              <a:t>, ca de altfel </a:t>
            </a:r>
            <a:r>
              <a:rPr lang="ro-MD" sz="3200" dirty="0" err="1">
                <a:latin typeface="+mj-lt"/>
              </a:rPr>
              <a:t>toţi</a:t>
            </a:r>
            <a:r>
              <a:rPr lang="ro-MD" sz="3200" dirty="0">
                <a:latin typeface="+mj-lt"/>
              </a:rPr>
              <a:t> oamenii, sunt </a:t>
            </a:r>
            <a:r>
              <a:rPr lang="ro-MD" sz="3200" dirty="0" err="1">
                <a:latin typeface="+mj-lt"/>
              </a:rPr>
              <a:t>interesaţi</a:t>
            </a:r>
            <a:r>
              <a:rPr lang="ro-MD" sz="3200" dirty="0">
                <a:latin typeface="+mj-lt"/>
              </a:rPr>
              <a:t>, în primul </a:t>
            </a:r>
            <a:r>
              <a:rPr lang="ro-MD" sz="3200" dirty="0" err="1">
                <a:latin typeface="+mj-lt"/>
              </a:rPr>
              <a:t>rînd</a:t>
            </a:r>
            <a:r>
              <a:rPr lang="ro-MD" sz="3200" dirty="0">
                <a:latin typeface="+mj-lt"/>
              </a:rPr>
              <a:t>, de propria bunăstare. Prin urmare, principala preocupare a antreprenorului în cadrul </a:t>
            </a:r>
            <a:r>
              <a:rPr lang="ro-MD" sz="3200" dirty="0" err="1">
                <a:latin typeface="+mj-lt"/>
              </a:rPr>
              <a:t>activităţii</a:t>
            </a:r>
            <a:r>
              <a:rPr lang="ro-MD" sz="3200" dirty="0">
                <a:latin typeface="+mj-lt"/>
              </a:rPr>
              <a:t> sale ca manager trebuie să fie grija pentru ca fiecare angajat să se simtă confortabil la locul său de muncă.</a:t>
            </a:r>
            <a:endParaRPr lang="ru-MD" sz="3200" dirty="0">
              <a:latin typeface="+mj-lt"/>
            </a:endParaRPr>
          </a:p>
        </p:txBody>
      </p:sp>
    </p:spTree>
    <p:extLst>
      <p:ext uri="{BB962C8B-B14F-4D97-AF65-F5344CB8AC3E}">
        <p14:creationId xmlns:p14="http://schemas.microsoft.com/office/powerpoint/2010/main" val="180156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896694" y="768193"/>
            <a:ext cx="10078387" cy="1291418"/>
          </a:xfrm>
        </p:spPr>
        <p:txBody>
          <a:bodyPr>
            <a:noAutofit/>
          </a:bodyPr>
          <a:lstStyle/>
          <a:p>
            <a:pPr algn="just"/>
            <a:r>
              <a:rPr lang="ro-MD" sz="3200" dirty="0"/>
              <a:t>Pentru a asigura o bună motivare, antreprenorul trebuie să răspundă la întrebarea: Cum vor fi satisfăcute </a:t>
            </a:r>
            <a:r>
              <a:rPr lang="ro-MD" sz="3200" dirty="0" err="1"/>
              <a:t>necesităţile</a:t>
            </a:r>
            <a:r>
              <a:rPr lang="ro-MD" sz="3200" dirty="0"/>
              <a:t> </a:t>
            </a:r>
            <a:r>
              <a:rPr lang="ro-MD" sz="3200" dirty="0" err="1"/>
              <a:t>angajaţilor</a:t>
            </a:r>
            <a:r>
              <a:rPr lang="ro-MD" sz="3200" dirty="0"/>
              <a:t> în vederea realizării obiectivelor stabilite?</a:t>
            </a:r>
            <a:endParaRPr lang="ru-MD" sz="3200" dirty="0"/>
          </a:p>
        </p:txBody>
      </p:sp>
      <p:pic>
        <p:nvPicPr>
          <p:cNvPr id="1026" name="Picture 2" descr="Day In A Life Of An Entrepreneur">
            <a:extLst>
              <a:ext uri="{FF2B5EF4-FFF2-40B4-BE49-F238E27FC236}">
                <a16:creationId xmlns:a16="http://schemas.microsoft.com/office/drawing/2014/main" id="{722D1908-A2BC-4B65-B4A1-2A0B767FA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980" y="2794402"/>
            <a:ext cx="3520040" cy="344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3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906905" y="516834"/>
            <a:ext cx="10378190" cy="4850296"/>
          </a:xfrm>
        </p:spPr>
        <p:txBody>
          <a:bodyPr>
            <a:noAutofit/>
          </a:bodyPr>
          <a:lstStyle/>
          <a:p>
            <a:pPr algn="l"/>
            <a:r>
              <a:rPr lang="ro-MD" sz="3600" dirty="0"/>
              <a:t>Pentru ca </a:t>
            </a:r>
            <a:r>
              <a:rPr lang="ro-MD" sz="3600" dirty="0" err="1"/>
              <a:t>motivaţia</a:t>
            </a:r>
            <a:r>
              <a:rPr lang="ro-MD" sz="3600" dirty="0"/>
              <a:t> să fie eficientă, antreprenorul, managerul trebuie să </a:t>
            </a:r>
            <a:r>
              <a:rPr lang="ro-MD" sz="3600" dirty="0" err="1"/>
              <a:t>ştie</a:t>
            </a:r>
            <a:r>
              <a:rPr lang="ro-MD" sz="3600" dirty="0"/>
              <a:t> mai multe despre </a:t>
            </a:r>
            <a:r>
              <a:rPr lang="ro-MD" sz="3600" dirty="0" err="1"/>
              <a:t>necesităţile</a:t>
            </a:r>
            <a:r>
              <a:rPr lang="ro-MD" sz="3600" dirty="0"/>
              <a:t> care afectează </a:t>
            </a:r>
            <a:r>
              <a:rPr lang="ro-MD" sz="3600" dirty="0" err="1"/>
              <a:t>motivaţia</a:t>
            </a:r>
            <a:r>
              <a:rPr lang="ro-MD" sz="3600" dirty="0"/>
              <a:t> </a:t>
            </a:r>
            <a:r>
              <a:rPr lang="ro-MD" sz="3600" dirty="0" err="1"/>
              <a:t>angajaţilor</a:t>
            </a:r>
            <a:r>
              <a:rPr lang="ro-MD" sz="3600" dirty="0"/>
              <a:t> săi precum </a:t>
            </a:r>
            <a:r>
              <a:rPr lang="ro-MD" sz="3600" dirty="0" err="1"/>
              <a:t>şi</a:t>
            </a:r>
            <a:r>
              <a:rPr lang="ro-MD" sz="3600" dirty="0"/>
              <a:t> despre metodele de motivare, clasificarea lor. Cele mai cunoscute metode ale </a:t>
            </a:r>
            <a:r>
              <a:rPr lang="ro-MD" sz="3600" dirty="0" err="1"/>
              <a:t>motivaţiei</a:t>
            </a:r>
            <a:r>
              <a:rPr lang="ro-MD" sz="3600" dirty="0"/>
              <a:t> sunt:  </a:t>
            </a:r>
            <a:br>
              <a:rPr lang="ro-MD" sz="3600" dirty="0"/>
            </a:br>
            <a:br>
              <a:rPr lang="ro-MD" sz="3600" dirty="0"/>
            </a:br>
            <a:r>
              <a:rPr lang="ro-MD" sz="3600" b="1" dirty="0" err="1"/>
              <a:t>Nonfinanciare</a:t>
            </a:r>
            <a:r>
              <a:rPr lang="ro-MD" sz="3600" b="1" dirty="0"/>
              <a:t>; </a:t>
            </a:r>
            <a:r>
              <a:rPr lang="ro-MD" sz="3600" b="1"/>
              <a:t>bifăm sondaj</a:t>
            </a:r>
            <a:br>
              <a:rPr lang="ro-MD" sz="3600" b="1" dirty="0"/>
            </a:br>
            <a:br>
              <a:rPr lang="ro-MD" sz="3600" b="1" dirty="0"/>
            </a:br>
            <a:r>
              <a:rPr lang="ro-MD" sz="3600" b="1" dirty="0"/>
              <a:t>Financiare.</a:t>
            </a:r>
            <a:endParaRPr lang="ru-MD" sz="9600" b="1" dirty="0"/>
          </a:p>
        </p:txBody>
      </p:sp>
    </p:spTree>
    <p:extLst>
      <p:ext uri="{BB962C8B-B14F-4D97-AF65-F5344CB8AC3E}">
        <p14:creationId xmlns:p14="http://schemas.microsoft.com/office/powerpoint/2010/main" val="428834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2735705" y="119921"/>
            <a:ext cx="6720590" cy="706802"/>
          </a:xfrm>
        </p:spPr>
        <p:txBody>
          <a:bodyPr>
            <a:noAutofit/>
          </a:bodyPr>
          <a:lstStyle/>
          <a:p>
            <a:pPr algn="just"/>
            <a:r>
              <a:rPr lang="ro-MD" sz="3600" b="1" dirty="0"/>
              <a:t>Metode non financiare</a:t>
            </a:r>
            <a:endParaRPr lang="ru-MD" sz="3600" b="1" dirty="0"/>
          </a:p>
        </p:txBody>
      </p:sp>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354765" y="1199864"/>
            <a:ext cx="7590021" cy="2229136"/>
          </a:xfrm>
        </p:spPr>
        <p:txBody>
          <a:bodyPr>
            <a:noAutofit/>
          </a:bodyPr>
          <a:lstStyle/>
          <a:p>
            <a:pPr algn="just"/>
            <a:r>
              <a:rPr lang="ro-MD" sz="3400" b="1" dirty="0" err="1">
                <a:latin typeface="+mj-lt"/>
              </a:rPr>
              <a:t>Recunoștinţă</a:t>
            </a:r>
            <a:r>
              <a:rPr lang="ro-MD" sz="3400" b="1" dirty="0">
                <a:latin typeface="+mj-lt"/>
              </a:rPr>
              <a:t> pentru eforturile depuse</a:t>
            </a:r>
            <a:r>
              <a:rPr lang="ro-MD" sz="3400" dirty="0">
                <a:latin typeface="+mj-lt"/>
              </a:rPr>
              <a:t>. </a:t>
            </a:r>
            <a:r>
              <a:rPr lang="ro-MD" sz="3400" dirty="0" err="1">
                <a:latin typeface="+mj-lt"/>
              </a:rPr>
              <a:t>Angajaţii</a:t>
            </a:r>
            <a:r>
              <a:rPr lang="ro-MD" sz="3400" dirty="0">
                <a:latin typeface="+mj-lt"/>
              </a:rPr>
              <a:t> sunt </a:t>
            </a:r>
            <a:r>
              <a:rPr lang="ro-MD" sz="3400" dirty="0" err="1">
                <a:latin typeface="+mj-lt"/>
              </a:rPr>
              <a:t>interesaţi</a:t>
            </a:r>
            <a:r>
              <a:rPr lang="ro-MD" sz="3400" dirty="0">
                <a:latin typeface="+mj-lt"/>
              </a:rPr>
              <a:t> de ceea ce fac la lucru, mai ales </a:t>
            </a:r>
            <a:r>
              <a:rPr lang="ro-MD" sz="3400" dirty="0" err="1">
                <a:latin typeface="+mj-lt"/>
              </a:rPr>
              <a:t>cînd</a:t>
            </a:r>
            <a:r>
              <a:rPr lang="ro-MD" sz="3400" dirty="0">
                <a:latin typeface="+mj-lt"/>
              </a:rPr>
              <a:t> </a:t>
            </a:r>
            <a:r>
              <a:rPr lang="ro-MD" sz="3400" dirty="0" err="1">
                <a:latin typeface="+mj-lt"/>
              </a:rPr>
              <a:t>îşi</a:t>
            </a:r>
            <a:r>
              <a:rPr lang="ro-MD" sz="3400" dirty="0">
                <a:latin typeface="+mj-lt"/>
              </a:rPr>
              <a:t> dau seama că managerul le apreciază munca. Uneori, o </a:t>
            </a:r>
            <a:r>
              <a:rPr lang="ro-MD" sz="3400" dirty="0" err="1">
                <a:latin typeface="+mj-lt"/>
              </a:rPr>
              <a:t>mulţumire</a:t>
            </a:r>
            <a:r>
              <a:rPr lang="ro-MD" sz="3400" dirty="0">
                <a:latin typeface="+mj-lt"/>
              </a:rPr>
              <a:t> verbală este suficientă. </a:t>
            </a:r>
          </a:p>
          <a:p>
            <a:pPr algn="just"/>
            <a:r>
              <a:rPr lang="ro-MD" sz="3400" dirty="0">
                <a:latin typeface="+mj-lt"/>
              </a:rPr>
              <a:t>Un „</a:t>
            </a:r>
            <a:r>
              <a:rPr lang="ro-MD" sz="3400" dirty="0" err="1">
                <a:latin typeface="+mj-lt"/>
              </a:rPr>
              <a:t>Mulţumesc</a:t>
            </a:r>
            <a:r>
              <a:rPr lang="ro-MD" sz="3400" dirty="0">
                <a:latin typeface="+mj-lt"/>
              </a:rPr>
              <a:t>”, spus din suflet, poate valora foarte mult pentru </a:t>
            </a:r>
            <a:r>
              <a:rPr lang="ro-MD" sz="3400" dirty="0" err="1">
                <a:latin typeface="+mj-lt"/>
              </a:rPr>
              <a:t>angajaţi</a:t>
            </a:r>
            <a:r>
              <a:rPr lang="ro-MD" sz="3400" dirty="0">
                <a:latin typeface="+mj-lt"/>
              </a:rPr>
              <a:t>. De asemenea, dacă </a:t>
            </a:r>
            <a:r>
              <a:rPr lang="ro-MD" sz="3400" dirty="0" err="1">
                <a:latin typeface="+mj-lt"/>
              </a:rPr>
              <a:t>angajaţii</a:t>
            </a:r>
            <a:r>
              <a:rPr lang="ro-MD" sz="3400" dirty="0">
                <a:latin typeface="+mj-lt"/>
              </a:rPr>
              <a:t> </a:t>
            </a:r>
            <a:r>
              <a:rPr lang="ro-MD" sz="3400" dirty="0" err="1">
                <a:latin typeface="+mj-lt"/>
              </a:rPr>
              <a:t>ştiu</a:t>
            </a:r>
            <a:r>
              <a:rPr lang="ro-MD" sz="3400" dirty="0">
                <a:latin typeface="+mj-lt"/>
              </a:rPr>
              <a:t> că managerul </a:t>
            </a:r>
            <a:r>
              <a:rPr lang="ro-MD" sz="3400" dirty="0" err="1">
                <a:latin typeface="+mj-lt"/>
              </a:rPr>
              <a:t>cunoaşte</a:t>
            </a:r>
            <a:r>
              <a:rPr lang="ro-MD" sz="3400" dirty="0">
                <a:latin typeface="+mj-lt"/>
              </a:rPr>
              <a:t> </a:t>
            </a:r>
            <a:r>
              <a:rPr lang="ro-MD" sz="3400" dirty="0" err="1">
                <a:latin typeface="+mj-lt"/>
              </a:rPr>
              <a:t>performanţele</a:t>
            </a:r>
            <a:r>
              <a:rPr lang="ro-MD" sz="3400" dirty="0">
                <a:latin typeface="+mj-lt"/>
              </a:rPr>
              <a:t> lor, ei va fi mult mai </a:t>
            </a:r>
            <a:r>
              <a:rPr lang="ro-MD" sz="3400" dirty="0" err="1">
                <a:latin typeface="+mj-lt"/>
              </a:rPr>
              <a:t>atenţi</a:t>
            </a:r>
            <a:r>
              <a:rPr lang="ro-MD" sz="3400" dirty="0">
                <a:latin typeface="+mj-lt"/>
              </a:rPr>
              <a:t> la îndeplinirea </a:t>
            </a:r>
            <a:r>
              <a:rPr lang="ro-MD" sz="3400" dirty="0" err="1">
                <a:latin typeface="+mj-lt"/>
              </a:rPr>
              <a:t>responsabilităţilor</a:t>
            </a:r>
            <a:r>
              <a:rPr lang="ro-MD" sz="3400" dirty="0">
                <a:latin typeface="+mj-lt"/>
              </a:rPr>
              <a:t>.</a:t>
            </a:r>
            <a:endParaRPr lang="ru-MD" sz="3400" dirty="0">
              <a:latin typeface="+mj-lt"/>
            </a:endParaRPr>
          </a:p>
        </p:txBody>
      </p:sp>
      <p:pic>
        <p:nvPicPr>
          <p:cNvPr id="5" name="Imagine 4">
            <a:extLst>
              <a:ext uri="{FF2B5EF4-FFF2-40B4-BE49-F238E27FC236}">
                <a16:creationId xmlns:a16="http://schemas.microsoft.com/office/drawing/2014/main" id="{0991C052-7B05-48DA-9F5C-2E2C2519A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876" y="1386779"/>
            <a:ext cx="3244297" cy="3060454"/>
          </a:xfrm>
          <a:prstGeom prst="rect">
            <a:avLst/>
          </a:prstGeom>
        </p:spPr>
      </p:pic>
    </p:spTree>
    <p:extLst>
      <p:ext uri="{BB962C8B-B14F-4D97-AF65-F5344CB8AC3E}">
        <p14:creationId xmlns:p14="http://schemas.microsoft.com/office/powerpoint/2010/main" val="386609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2735705" y="119921"/>
            <a:ext cx="6720590" cy="706802"/>
          </a:xfrm>
        </p:spPr>
        <p:txBody>
          <a:bodyPr>
            <a:noAutofit/>
          </a:bodyPr>
          <a:lstStyle/>
          <a:p>
            <a:pPr algn="just"/>
            <a:r>
              <a:rPr lang="ro-MD" sz="3600" b="1" dirty="0"/>
              <a:t>Metode non financiare</a:t>
            </a:r>
            <a:endParaRPr lang="ru-MD" sz="3600" b="1" dirty="0"/>
          </a:p>
        </p:txBody>
      </p:sp>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489677" y="1469687"/>
            <a:ext cx="7425130" cy="2229136"/>
          </a:xfrm>
        </p:spPr>
        <p:txBody>
          <a:bodyPr>
            <a:noAutofit/>
          </a:bodyPr>
          <a:lstStyle/>
          <a:p>
            <a:pPr algn="just"/>
            <a:r>
              <a:rPr lang="ro-MD" sz="3400" b="1" dirty="0">
                <a:latin typeface="+mj-lt"/>
              </a:rPr>
              <a:t>Schimbul de opinii</a:t>
            </a:r>
          </a:p>
          <a:p>
            <a:pPr algn="just"/>
            <a:r>
              <a:rPr lang="ro-MD" sz="3400" dirty="0">
                <a:latin typeface="+mj-lt"/>
              </a:rPr>
              <a:t>Un manager bun va asculta deschis părerile </a:t>
            </a:r>
            <a:r>
              <a:rPr lang="ro-MD" sz="3400" dirty="0" err="1">
                <a:latin typeface="+mj-lt"/>
              </a:rPr>
              <a:t>angajaţilor</a:t>
            </a:r>
            <a:r>
              <a:rPr lang="ro-MD" sz="3400" dirty="0">
                <a:latin typeface="+mj-lt"/>
              </a:rPr>
              <a:t> săi. Deseori, </a:t>
            </a:r>
            <a:r>
              <a:rPr lang="ro-MD" sz="3400" dirty="0" err="1">
                <a:latin typeface="+mj-lt"/>
              </a:rPr>
              <a:t>angajaţii</a:t>
            </a:r>
            <a:r>
              <a:rPr lang="ro-MD" sz="3400" dirty="0">
                <a:latin typeface="+mj-lt"/>
              </a:rPr>
              <a:t> au </a:t>
            </a:r>
            <a:r>
              <a:rPr lang="ro-MD" sz="3400" dirty="0" err="1">
                <a:latin typeface="+mj-lt"/>
              </a:rPr>
              <a:t>relaţii</a:t>
            </a:r>
            <a:r>
              <a:rPr lang="ro-MD" sz="3400" dirty="0">
                <a:latin typeface="+mj-lt"/>
              </a:rPr>
              <a:t> mai apropiate cu </a:t>
            </a:r>
            <a:r>
              <a:rPr lang="ro-MD" sz="3400" dirty="0" err="1">
                <a:latin typeface="+mj-lt"/>
              </a:rPr>
              <a:t>clienţii</a:t>
            </a:r>
            <a:r>
              <a:rPr lang="ro-MD" sz="3400" dirty="0">
                <a:latin typeface="+mj-lt"/>
              </a:rPr>
              <a:t> </a:t>
            </a:r>
            <a:r>
              <a:rPr lang="ro-MD" sz="3400" dirty="0" err="1">
                <a:latin typeface="+mj-lt"/>
              </a:rPr>
              <a:t>decît</a:t>
            </a:r>
            <a:r>
              <a:rPr lang="ro-MD" sz="3400" dirty="0">
                <a:latin typeface="+mj-lt"/>
              </a:rPr>
              <a:t> cu managerul </a:t>
            </a:r>
            <a:r>
              <a:rPr lang="ro-MD" sz="3400" dirty="0" err="1">
                <a:latin typeface="+mj-lt"/>
              </a:rPr>
              <a:t>şi</a:t>
            </a:r>
            <a:r>
              <a:rPr lang="ro-MD" sz="3400" dirty="0">
                <a:latin typeface="+mj-lt"/>
              </a:rPr>
              <a:t> de aceea ei </a:t>
            </a:r>
            <a:r>
              <a:rPr lang="ro-MD" sz="3400" dirty="0" err="1">
                <a:latin typeface="+mj-lt"/>
              </a:rPr>
              <a:t>ştiu</a:t>
            </a:r>
            <a:r>
              <a:rPr lang="ro-MD" sz="3400" dirty="0">
                <a:latin typeface="+mj-lt"/>
              </a:rPr>
              <a:t> mai bine </a:t>
            </a:r>
            <a:r>
              <a:rPr lang="ro-MD" sz="3400" dirty="0" err="1">
                <a:latin typeface="+mj-lt"/>
              </a:rPr>
              <a:t>cerinţele</a:t>
            </a:r>
            <a:r>
              <a:rPr lang="ro-MD" sz="3400" dirty="0">
                <a:latin typeface="+mj-lt"/>
              </a:rPr>
              <a:t> clientului. În </a:t>
            </a:r>
            <a:r>
              <a:rPr lang="ro-MD" sz="3400" dirty="0" err="1">
                <a:latin typeface="+mj-lt"/>
              </a:rPr>
              <a:t>acelaşi</a:t>
            </a:r>
            <a:r>
              <a:rPr lang="ro-MD" sz="3400" dirty="0">
                <a:latin typeface="+mj-lt"/>
              </a:rPr>
              <a:t> mod, dacă angajatul </a:t>
            </a:r>
            <a:r>
              <a:rPr lang="ro-MD" sz="3400" dirty="0" err="1">
                <a:latin typeface="+mj-lt"/>
              </a:rPr>
              <a:t>ştie</a:t>
            </a:r>
            <a:r>
              <a:rPr lang="ro-MD" sz="3400" dirty="0">
                <a:latin typeface="+mj-lt"/>
              </a:rPr>
              <a:t> că managerul respectă opinia lui, aceasta îi permite angajatului să se simtă mult mai important</a:t>
            </a:r>
            <a:endParaRPr lang="ru-MD" sz="3400" dirty="0">
              <a:latin typeface="+mj-lt"/>
            </a:endParaRPr>
          </a:p>
        </p:txBody>
      </p:sp>
      <p:pic>
        <p:nvPicPr>
          <p:cNvPr id="1028" name="Picture 4" descr="25 de modalități de a-ţi motiva angajaţii - Felder Gruppe Romania">
            <a:extLst>
              <a:ext uri="{FF2B5EF4-FFF2-40B4-BE49-F238E27FC236}">
                <a16:creationId xmlns:a16="http://schemas.microsoft.com/office/drawing/2014/main" id="{8FE7E290-CEA6-490B-9067-196DB110C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820" y="2183502"/>
            <a:ext cx="3389978" cy="317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4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2735705" y="374754"/>
            <a:ext cx="6720590" cy="706802"/>
          </a:xfrm>
        </p:spPr>
        <p:txBody>
          <a:bodyPr>
            <a:noAutofit/>
          </a:bodyPr>
          <a:lstStyle/>
          <a:p>
            <a:pPr algn="just"/>
            <a:r>
              <a:rPr lang="ro-MD" sz="3600" b="1" dirty="0"/>
              <a:t>Metode non financiare</a:t>
            </a:r>
            <a:endParaRPr lang="ru-MD" sz="3600" b="1" dirty="0"/>
          </a:p>
        </p:txBody>
      </p:sp>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268952" y="1405382"/>
            <a:ext cx="6926978" cy="2229136"/>
          </a:xfrm>
        </p:spPr>
        <p:txBody>
          <a:bodyPr>
            <a:noAutofit/>
          </a:bodyPr>
          <a:lstStyle/>
          <a:p>
            <a:pPr algn="just"/>
            <a:r>
              <a:rPr lang="ro-MD" sz="3200" b="1" dirty="0">
                <a:latin typeface="+mj-lt"/>
              </a:rPr>
              <a:t>Respect! </a:t>
            </a:r>
          </a:p>
          <a:p>
            <a:pPr algn="just"/>
            <a:r>
              <a:rPr lang="ro-MD" sz="3200" dirty="0">
                <a:latin typeface="+mj-lt"/>
              </a:rPr>
              <a:t>Managerul trebuie să </a:t>
            </a:r>
            <a:r>
              <a:rPr lang="ro-MD" sz="3200" dirty="0" err="1">
                <a:latin typeface="+mj-lt"/>
              </a:rPr>
              <a:t>cîştige</a:t>
            </a:r>
            <a:r>
              <a:rPr lang="ro-MD" sz="3200" dirty="0">
                <a:latin typeface="+mj-lt"/>
              </a:rPr>
              <a:t> respectul </a:t>
            </a:r>
            <a:r>
              <a:rPr lang="ro-MD" sz="3200" dirty="0" err="1">
                <a:latin typeface="+mj-lt"/>
              </a:rPr>
              <a:t>angajaţilor</a:t>
            </a:r>
            <a:r>
              <a:rPr lang="ro-MD" sz="3200" dirty="0">
                <a:latin typeface="+mj-lt"/>
              </a:rPr>
              <a:t>. Rareori, un manager ar putea organiza o echipă eficientă </a:t>
            </a:r>
            <a:r>
              <a:rPr lang="ro-MD" sz="3200" dirty="0" err="1">
                <a:latin typeface="+mj-lt"/>
              </a:rPr>
              <a:t>avînd</a:t>
            </a:r>
            <a:r>
              <a:rPr lang="ro-MD" sz="3200" dirty="0">
                <a:latin typeface="+mj-lt"/>
              </a:rPr>
              <a:t> o atitudine brutală </a:t>
            </a:r>
            <a:r>
              <a:rPr lang="ro-MD" sz="3200" dirty="0" err="1">
                <a:latin typeface="+mj-lt"/>
              </a:rPr>
              <a:t>faţă</a:t>
            </a:r>
            <a:r>
              <a:rPr lang="ro-MD" sz="3200" dirty="0">
                <a:latin typeface="+mj-lt"/>
              </a:rPr>
              <a:t> de membrii acesteia. Comportamentul managerului cu </a:t>
            </a:r>
            <a:r>
              <a:rPr lang="ro-MD" sz="3200" dirty="0" err="1">
                <a:latin typeface="+mj-lt"/>
              </a:rPr>
              <a:t>angajaţii</a:t>
            </a:r>
            <a:r>
              <a:rPr lang="ro-MD" sz="3200" dirty="0">
                <a:latin typeface="+mj-lt"/>
              </a:rPr>
              <a:t> va determina comportamentul </a:t>
            </a:r>
            <a:r>
              <a:rPr lang="ro-MD" sz="3200" dirty="0" err="1">
                <a:latin typeface="+mj-lt"/>
              </a:rPr>
              <a:t>angajaţilor</a:t>
            </a:r>
            <a:r>
              <a:rPr lang="ro-MD" sz="3200" dirty="0">
                <a:latin typeface="+mj-lt"/>
              </a:rPr>
              <a:t> cu clientul. </a:t>
            </a:r>
            <a:r>
              <a:rPr lang="ro-MD" sz="3200" dirty="0" err="1">
                <a:latin typeface="+mj-lt"/>
              </a:rPr>
              <a:t>Angajaţii</a:t>
            </a:r>
            <a:r>
              <a:rPr lang="ro-MD" sz="3200" dirty="0">
                <a:latin typeface="+mj-lt"/>
              </a:rPr>
              <a:t> sunt cea mai valoroasă calitate a companiei – de aceea urmează a fi </a:t>
            </a:r>
            <a:r>
              <a:rPr lang="ro-MD" sz="3200" dirty="0" err="1">
                <a:latin typeface="+mj-lt"/>
              </a:rPr>
              <a:t>trataţi</a:t>
            </a:r>
            <a:r>
              <a:rPr lang="ro-MD" sz="3200" dirty="0">
                <a:latin typeface="+mj-lt"/>
              </a:rPr>
              <a:t> cu respect.</a:t>
            </a:r>
            <a:endParaRPr lang="ru-MD" sz="3200" dirty="0">
              <a:latin typeface="+mj-lt"/>
            </a:endParaRPr>
          </a:p>
        </p:txBody>
      </p:sp>
      <p:pic>
        <p:nvPicPr>
          <p:cNvPr id="4098" name="Picture 2" descr="How to interact with customers to fall in love with your business - Froggy  Ads">
            <a:extLst>
              <a:ext uri="{FF2B5EF4-FFF2-40B4-BE49-F238E27FC236}">
                <a16:creationId xmlns:a16="http://schemas.microsoft.com/office/drawing/2014/main" id="{C05D40CA-130C-43DE-9081-4C6D814AD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765" y="2212155"/>
            <a:ext cx="4210283" cy="313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6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1D9E7-8E87-4A4C-8BF7-3584AC2AB3E7}"/>
              </a:ext>
            </a:extLst>
          </p:cNvPr>
          <p:cNvSpPr>
            <a:spLocks noGrp="1"/>
          </p:cNvSpPr>
          <p:nvPr>
            <p:ph type="ctrTitle"/>
          </p:nvPr>
        </p:nvSpPr>
        <p:spPr>
          <a:xfrm>
            <a:off x="2735705" y="374754"/>
            <a:ext cx="6720590" cy="706802"/>
          </a:xfrm>
        </p:spPr>
        <p:txBody>
          <a:bodyPr>
            <a:noAutofit/>
          </a:bodyPr>
          <a:lstStyle/>
          <a:p>
            <a:pPr algn="just"/>
            <a:r>
              <a:rPr lang="ro-MD" sz="3600" b="1" dirty="0"/>
              <a:t>Metode non financiare</a:t>
            </a:r>
            <a:endParaRPr lang="ru-MD" sz="3600" b="1" dirty="0"/>
          </a:p>
        </p:txBody>
      </p:sp>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348465" y="1763190"/>
            <a:ext cx="6370388" cy="2053436"/>
          </a:xfrm>
        </p:spPr>
        <p:txBody>
          <a:bodyPr>
            <a:noAutofit/>
          </a:bodyPr>
          <a:lstStyle/>
          <a:p>
            <a:pPr algn="just"/>
            <a:r>
              <a:rPr lang="ro-MD" sz="3400" b="1" dirty="0" err="1">
                <a:latin typeface="+mj-lt"/>
              </a:rPr>
              <a:t>Responsabilităţi</a:t>
            </a:r>
            <a:r>
              <a:rPr lang="ro-MD" sz="3400" b="1" dirty="0">
                <a:latin typeface="+mj-lt"/>
              </a:rPr>
              <a:t> suplimentare </a:t>
            </a:r>
          </a:p>
          <a:p>
            <a:pPr algn="just"/>
            <a:r>
              <a:rPr lang="ro-MD" sz="3400" dirty="0" err="1">
                <a:latin typeface="+mj-lt"/>
              </a:rPr>
              <a:t>Angajaţii</a:t>
            </a:r>
            <a:r>
              <a:rPr lang="ro-MD" sz="3400" dirty="0">
                <a:latin typeface="+mj-lt"/>
              </a:rPr>
              <a:t> lucrează mai eficient dacă sunt </a:t>
            </a:r>
            <a:r>
              <a:rPr lang="ro-MD" sz="3400" dirty="0" err="1">
                <a:latin typeface="+mj-lt"/>
              </a:rPr>
              <a:t>implicaţi</a:t>
            </a:r>
            <a:r>
              <a:rPr lang="ro-MD" sz="3400" dirty="0">
                <a:latin typeface="+mj-lt"/>
              </a:rPr>
              <a:t> afectiv în lucrul lor. Cu mai multe </a:t>
            </a:r>
            <a:r>
              <a:rPr lang="ro-MD" sz="3400" dirty="0" err="1">
                <a:latin typeface="+mj-lt"/>
              </a:rPr>
              <a:t>responsabilităţi</a:t>
            </a:r>
            <a:r>
              <a:rPr lang="ro-MD" sz="3400" dirty="0">
                <a:latin typeface="+mj-lt"/>
              </a:rPr>
              <a:t> </a:t>
            </a:r>
            <a:r>
              <a:rPr lang="ro-MD" sz="3400" dirty="0" err="1">
                <a:latin typeface="+mj-lt"/>
              </a:rPr>
              <a:t>şi</a:t>
            </a:r>
            <a:r>
              <a:rPr lang="ro-MD" sz="3400" dirty="0">
                <a:latin typeface="+mj-lt"/>
              </a:rPr>
              <a:t> deci control asupra unor </a:t>
            </a:r>
            <a:r>
              <a:rPr lang="ro-MD" sz="3400" dirty="0" err="1">
                <a:latin typeface="+mj-lt"/>
              </a:rPr>
              <a:t>părţi</a:t>
            </a:r>
            <a:r>
              <a:rPr lang="ro-MD" sz="3400" dirty="0">
                <a:latin typeface="+mj-lt"/>
              </a:rPr>
              <a:t> mici din afacere, lucrătorul se va </a:t>
            </a:r>
            <a:r>
              <a:rPr lang="ro-MD" sz="3400" dirty="0" err="1">
                <a:latin typeface="+mj-lt"/>
              </a:rPr>
              <a:t>simţi</a:t>
            </a:r>
            <a:r>
              <a:rPr lang="ro-MD" sz="3400" dirty="0">
                <a:latin typeface="+mj-lt"/>
              </a:rPr>
              <a:t> mai necesar, mai critic pentru succesul afacerii. </a:t>
            </a:r>
          </a:p>
          <a:p>
            <a:pPr algn="just"/>
            <a:r>
              <a:rPr lang="ro-MD" sz="3400" dirty="0">
                <a:latin typeface="+mj-lt"/>
              </a:rPr>
              <a:t>De aceea, va lucra mai bine.</a:t>
            </a:r>
            <a:endParaRPr lang="ru-MD" sz="3400" dirty="0">
              <a:latin typeface="+mj-lt"/>
            </a:endParaRPr>
          </a:p>
        </p:txBody>
      </p:sp>
      <p:pic>
        <p:nvPicPr>
          <p:cNvPr id="2050" name="Picture 2" descr="Electrical Engineers Repairing And Operating Electrical Equipment,  Electricity Maintenance Professional Service Workers Characters In Uniform  Cartoon Style Vector Illustration Isolated On White Background. Royalty  Free Cliparts, Vectors, And Stock ...">
            <a:extLst>
              <a:ext uri="{FF2B5EF4-FFF2-40B4-BE49-F238E27FC236}">
                <a16:creationId xmlns:a16="http://schemas.microsoft.com/office/drawing/2014/main" id="{D4408517-829B-4FA4-B4BF-19811A179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90" y="1763190"/>
            <a:ext cx="5094810" cy="442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5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F47A82AC-409A-439A-8152-97E64A400E1E}"/>
              </a:ext>
            </a:extLst>
          </p:cNvPr>
          <p:cNvSpPr>
            <a:spLocks noGrp="1"/>
          </p:cNvSpPr>
          <p:nvPr>
            <p:ph type="subTitle" idx="1"/>
          </p:nvPr>
        </p:nvSpPr>
        <p:spPr>
          <a:xfrm>
            <a:off x="884419" y="1704313"/>
            <a:ext cx="10423162" cy="5292835"/>
          </a:xfrm>
        </p:spPr>
        <p:txBody>
          <a:bodyPr>
            <a:noAutofit/>
          </a:bodyPr>
          <a:lstStyle/>
          <a:p>
            <a:pPr algn="just">
              <a:lnSpc>
                <a:spcPct val="100000"/>
              </a:lnSpc>
            </a:pPr>
            <a:r>
              <a:rPr lang="ro-MD" sz="3200" dirty="0" err="1"/>
              <a:t>Comunicara</a:t>
            </a:r>
            <a:r>
              <a:rPr lang="ro-MD" sz="3200" dirty="0"/>
              <a:t> rezultatelor</a:t>
            </a:r>
          </a:p>
          <a:p>
            <a:pPr algn="just">
              <a:lnSpc>
                <a:spcPct val="100000"/>
              </a:lnSpc>
            </a:pPr>
            <a:r>
              <a:rPr lang="ro-MD" sz="3200" dirty="0"/>
              <a:t>Un vechi proverb spune: „Când bei apă, adu-</a:t>
            </a:r>
            <a:r>
              <a:rPr lang="ro-MD" sz="3200" dirty="0" err="1"/>
              <a:t>ţi</a:t>
            </a:r>
            <a:r>
              <a:rPr lang="ro-MD" sz="3200" dirty="0"/>
              <a:t> aminte cine te-a ajutat să sapi fântâna“. Este bine să-</a:t>
            </a:r>
            <a:r>
              <a:rPr lang="ro-MD" sz="3200" dirty="0" err="1"/>
              <a:t>ţi</a:t>
            </a:r>
            <a:r>
              <a:rPr lang="ro-MD" sz="3200" dirty="0"/>
              <a:t> asumi merite, mai ales atunci când acestea există. Nu-i uita însă pe cei care au contribuit la succes </a:t>
            </a:r>
            <a:r>
              <a:rPr lang="ro-MD" sz="3200" dirty="0" err="1"/>
              <a:t>şi</a:t>
            </a:r>
            <a:r>
              <a:rPr lang="ro-MD" sz="3200" dirty="0"/>
              <a:t> comunică-le acest lucru. Nu felicita numai responsabilul principal, felicită întreaga echipă! </a:t>
            </a:r>
          </a:p>
          <a:p>
            <a:pPr algn="just">
              <a:lnSpc>
                <a:spcPct val="100000"/>
              </a:lnSpc>
            </a:pPr>
            <a:endParaRPr lang="ro-MD" sz="3200" i="1" dirty="0">
              <a:latin typeface="+mj-lt"/>
            </a:endParaRPr>
          </a:p>
          <a:p>
            <a:pPr algn="just">
              <a:lnSpc>
                <a:spcPct val="100000"/>
              </a:lnSpc>
            </a:pPr>
            <a:endParaRPr lang="ru-MD" sz="3800" i="1" dirty="0">
              <a:latin typeface="+mj-lt"/>
            </a:endParaRPr>
          </a:p>
        </p:txBody>
      </p:sp>
    </p:spTree>
    <p:extLst>
      <p:ext uri="{BB962C8B-B14F-4D97-AF65-F5344CB8AC3E}">
        <p14:creationId xmlns:p14="http://schemas.microsoft.com/office/powerpoint/2010/main" val="3551630616"/>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1518</Words>
  <Application>Microsoft Office PowerPoint</Application>
  <PresentationFormat>Ecran lat</PresentationFormat>
  <Paragraphs>66</Paragraphs>
  <Slides>22</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22</vt:i4>
      </vt:variant>
    </vt:vector>
  </HeadingPairs>
  <TitlesOfParts>
    <vt:vector size="27" baseType="lpstr">
      <vt:lpstr>Arial</vt:lpstr>
      <vt:lpstr>Calibri</vt:lpstr>
      <vt:lpstr>Calibri Light</vt:lpstr>
      <vt:lpstr>Wingdings</vt:lpstr>
      <vt:lpstr>Temă Office</vt:lpstr>
      <vt:lpstr>Motivarea angajaților               </vt:lpstr>
      <vt:lpstr>Motivarea    Încurajarea angajaţilor, pentru ca aceștia să lucreze mai eficient atît pentru dezvoltarea lor, cît și al afacerii.       </vt:lpstr>
      <vt:lpstr>Pentru a asigura o bună motivare, antreprenorul trebuie să răspundă la întrebarea: Cum vor fi satisfăcute necesităţile angajaţilor în vederea realizării obiectivelor stabilite?</vt:lpstr>
      <vt:lpstr>Pentru ca motivaţia să fie eficientă, antreprenorul, managerul trebuie să ştie mai multe despre necesităţile care afectează motivaţia angajaţilor săi precum şi despre metodele de motivare, clasificarea lor. Cele mai cunoscute metode ale motivaţiei sunt:    Nonfinanciare; bifăm sondaj  Financiare.</vt:lpstr>
      <vt:lpstr>Metode non financiare</vt:lpstr>
      <vt:lpstr>Metode non financiare</vt:lpstr>
      <vt:lpstr>Metode non financiare</vt:lpstr>
      <vt:lpstr>Metode non financiare</vt:lpstr>
      <vt:lpstr>Prezentare PowerPoint</vt:lpstr>
      <vt:lpstr>Prezentare PowerPoint</vt:lpstr>
      <vt:lpstr>Metode financiare de motivare a personalului:</vt:lpstr>
      <vt:lpstr>Metode financiare de motivare a personalului:</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Antreprenorul trebuie să răspundă la întrebarea: Cum vor fi satisfăcute necesităţile angajaţilor în vederea realizării obiectivelor stabilite?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Motivarea –  Încurajarea angajaţilor, pentru ca aceștia să lucreze mai efi cient atît pentru dezvoltarea lor, cît și al afacerii (Cum vor fi satisfăcute necesităţile angajaţilor în vederea realizării obiectivelor stabilite?).</dc:title>
  <dc:creator>Dalina</dc:creator>
  <cp:lastModifiedBy>Dalina</cp:lastModifiedBy>
  <cp:revision>44</cp:revision>
  <dcterms:created xsi:type="dcterms:W3CDTF">2021-11-25T13:14:08Z</dcterms:created>
  <dcterms:modified xsi:type="dcterms:W3CDTF">2023-05-13T18:44:52Z</dcterms:modified>
</cp:coreProperties>
</file>