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M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70337BE-0254-4BE4-96D8-111C7541E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98C1C150-D650-4145-8501-F87DF0452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ru-MD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377A317F-4CEE-4C76-8971-9A7E1207E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CBAD-844F-4434-9BAD-506D94C4E6A9}" type="datetimeFigureOut">
              <a:rPr lang="ru-MD" smtClean="0"/>
              <a:t>12.11.2021</a:t>
            </a:fld>
            <a:endParaRPr lang="ru-MD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16B48678-4E62-4C4F-B0CA-4748BE9DD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D87C1AB-953F-4B7D-9375-FB81286B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934C-C691-454F-A83F-6F9A162AF0FA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23926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075FE08-3CBE-4F1F-8134-6D6D5FDB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FE3E8CDA-83A2-46A6-8EA4-287BA67B8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A2C8B05-3B06-4357-B0F2-E46E6EF58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CBAD-844F-4434-9BAD-506D94C4E6A9}" type="datetimeFigureOut">
              <a:rPr lang="ru-MD" smtClean="0"/>
              <a:t>12.11.2021</a:t>
            </a:fld>
            <a:endParaRPr lang="ru-MD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F7E1E34B-C024-4036-927C-494A273A4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C34B9774-83BC-4B88-ACAA-C57192EFF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934C-C691-454F-A83F-6F9A162AF0FA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83608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C302B0E1-D131-42C2-B43F-4BA95172E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FCC20F61-A28E-4352-93ED-36BEEB678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9B8226F9-132D-4AD2-B449-37511135C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CBAD-844F-4434-9BAD-506D94C4E6A9}" type="datetimeFigureOut">
              <a:rPr lang="ru-MD" smtClean="0"/>
              <a:t>12.11.2021</a:t>
            </a:fld>
            <a:endParaRPr lang="ru-MD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86E771FA-9E6E-4A79-BB8D-B52242AAF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4A739773-821E-4520-9B1C-A5F04FC0B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934C-C691-454F-A83F-6F9A162AF0FA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82006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4696A27-6324-4F3C-A146-22CEC7A83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8C1F513-9111-46B5-9C85-5B6D8F29B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1052F3FA-7D31-4FBD-82FB-E983E7027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CBAD-844F-4434-9BAD-506D94C4E6A9}" type="datetimeFigureOut">
              <a:rPr lang="ru-MD" smtClean="0"/>
              <a:t>12.11.2021</a:t>
            </a:fld>
            <a:endParaRPr lang="ru-MD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6C3F906B-AFE3-4665-ADC0-401048F27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C04673F5-7767-4A2A-A1F5-76F240DD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934C-C691-454F-A83F-6F9A162AF0FA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59055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884BB76-166F-45CF-88BA-C58B9446B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BDCAF0BF-14DB-4A90-B7F3-23095EBE2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281FC49A-3E99-4DC4-AC69-F9FBA25F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CBAD-844F-4434-9BAD-506D94C4E6A9}" type="datetimeFigureOut">
              <a:rPr lang="ru-MD" smtClean="0"/>
              <a:t>12.11.2021</a:t>
            </a:fld>
            <a:endParaRPr lang="ru-MD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137838CE-9313-4501-ADA3-6B82949A4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5EC7C20B-B93F-4F0C-96B2-AF5FBC2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934C-C691-454F-A83F-6F9A162AF0FA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6690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6DAE94A-83C0-4D04-99EE-0A27CDAC2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FCCB73B-A58B-4F89-8E83-01A22CB38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775F9F03-B308-429B-8BCF-3682B5E46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C652AB2B-F3CF-4767-A807-7250C42FE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CBAD-844F-4434-9BAD-506D94C4E6A9}" type="datetimeFigureOut">
              <a:rPr lang="ru-MD" smtClean="0"/>
              <a:t>12.11.2021</a:t>
            </a:fld>
            <a:endParaRPr lang="ru-MD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96706B6D-DD0A-4AA7-ADE3-D38CA558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A3243F3D-D23B-4AC2-8FF2-154FED6F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934C-C691-454F-A83F-6F9A162AF0FA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53094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13B3C31-ED00-4D23-A3E2-21A0573EB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5E664A86-90D2-4650-92F7-E8415DB11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CD584904-6141-4836-A8B3-63FA4C9BF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62C06EAD-0B09-4079-A5FE-BB7A2A2B2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BF225FC4-9999-49D1-A43F-A1C53A803E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7F73856F-0769-4DE7-9302-FF1111B5B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CBAD-844F-4434-9BAD-506D94C4E6A9}" type="datetimeFigureOut">
              <a:rPr lang="ru-MD" smtClean="0"/>
              <a:t>12.11.2021</a:t>
            </a:fld>
            <a:endParaRPr lang="ru-MD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AE2AFD29-87E9-486C-954F-3D7C0639E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14D49111-1150-40D8-9120-3AEC6536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934C-C691-454F-A83F-6F9A162AF0FA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89405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EE1FD96-0A24-4D5E-B5A3-EC441F83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4C731542-7FAF-4136-953B-C8C4AF495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CBAD-844F-4434-9BAD-506D94C4E6A9}" type="datetimeFigureOut">
              <a:rPr lang="ru-MD" smtClean="0"/>
              <a:t>12.11.2021</a:t>
            </a:fld>
            <a:endParaRPr lang="ru-MD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D9138F1C-FFF8-41B1-B8C4-D50579CE7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A68B8880-910C-46A5-AA83-90215895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934C-C691-454F-A83F-6F9A162AF0FA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521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1DBF9AA0-ACEE-4D0C-959C-C8790127C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CBAD-844F-4434-9BAD-506D94C4E6A9}" type="datetimeFigureOut">
              <a:rPr lang="ru-MD" smtClean="0"/>
              <a:t>12.11.2021</a:t>
            </a:fld>
            <a:endParaRPr lang="ru-MD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FC921A7A-4106-4245-B073-36D41EF7E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32D8B468-7A30-481F-8DE0-769BC3CD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934C-C691-454F-A83F-6F9A162AF0FA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77708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3C254FD-7E04-4518-84B4-1BC4B269D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CAB7ADC-06F3-4F1B-8962-EED6E99BE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D8CFD7A0-E7F0-4AFB-8389-73CDC095A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0E639734-5213-401E-BD88-C790700D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CBAD-844F-4434-9BAD-506D94C4E6A9}" type="datetimeFigureOut">
              <a:rPr lang="ru-MD" smtClean="0"/>
              <a:t>12.11.2021</a:t>
            </a:fld>
            <a:endParaRPr lang="ru-MD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9E2B43D1-0652-4685-805A-72CA366F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9DECA77E-9425-49C6-81BF-C16096234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934C-C691-454F-A83F-6F9A162AF0FA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35598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F7145D3-839C-4563-BBD1-4193AA54C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5C14E224-6A93-4CEA-A244-7546B8B02D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MD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137A84FA-AECB-4E5F-9316-35BAC7155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1E9CDD06-5E02-4C85-A639-B59616FC2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CBAD-844F-4434-9BAD-506D94C4E6A9}" type="datetimeFigureOut">
              <a:rPr lang="ru-MD" smtClean="0"/>
              <a:t>12.11.2021</a:t>
            </a:fld>
            <a:endParaRPr lang="ru-MD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B1ECFA29-3518-415E-8BDA-D1B9E84D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5370CABD-67BA-40B4-93AE-E561CA7F8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934C-C691-454F-A83F-6F9A162AF0FA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27742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F42C0386-84F9-4480-8F20-3E30EE178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ru-MD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2230C72F-4FD3-4E7F-8292-9A68C9EFE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ru-MD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5BD7E70-15C9-4D1E-BA12-10A017111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8CBAD-844F-4434-9BAD-506D94C4E6A9}" type="datetimeFigureOut">
              <a:rPr lang="ru-MD" smtClean="0"/>
              <a:t>12.11.2021</a:t>
            </a:fld>
            <a:endParaRPr lang="ru-MD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E82D1A53-DE5B-40FE-8381-5D024E511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MD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F017CF25-1D86-4CBC-9722-E96B2DFA2D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4934C-C691-454F-A83F-6F9A162AF0FA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71130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M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onspecte.com/Management/stiluri-de-conducere.htm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tăText 4">
            <a:extLst>
              <a:ext uri="{FF2B5EF4-FFF2-40B4-BE49-F238E27FC236}">
                <a16:creationId xmlns:a16="http://schemas.microsoft.com/office/drawing/2014/main" id="{49D389EA-D6A6-4714-AB45-D8A23C5F9005}"/>
              </a:ext>
            </a:extLst>
          </p:cNvPr>
          <p:cNvSpPr txBox="1"/>
          <p:nvPr/>
        </p:nvSpPr>
        <p:spPr>
          <a:xfrm>
            <a:off x="821636" y="801183"/>
            <a:ext cx="10760764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MD" sz="3400" dirty="0"/>
              <a:t>Conceptul de </a:t>
            </a:r>
            <a:r>
              <a:rPr lang="ro-MD" sz="3400" b="1" dirty="0"/>
              <a:t>management </a:t>
            </a:r>
            <a:r>
              <a:rPr lang="ro-MD" sz="3400" dirty="0" err="1"/>
              <a:t>Cuvîntul</a:t>
            </a:r>
            <a:r>
              <a:rPr lang="ro-MD" sz="3400" dirty="0"/>
              <a:t> management provine din limba italiană „</a:t>
            </a:r>
            <a:r>
              <a:rPr lang="ro-MD" sz="3400" dirty="0" err="1">
                <a:solidFill>
                  <a:schemeClr val="accent1"/>
                </a:solidFill>
              </a:rPr>
              <a:t>maneggiare</a:t>
            </a:r>
            <a:r>
              <a:rPr lang="ro-MD" sz="3400" dirty="0"/>
              <a:t>” care înseamnă „a manevra, a conduce”, derivat din latinescul </a:t>
            </a:r>
            <a:r>
              <a:rPr lang="ro-MD" sz="3400" dirty="0">
                <a:solidFill>
                  <a:schemeClr val="accent1"/>
                </a:solidFill>
              </a:rPr>
              <a:t>„</a:t>
            </a:r>
            <a:r>
              <a:rPr lang="ro-MD" sz="3400" dirty="0" err="1">
                <a:solidFill>
                  <a:schemeClr val="accent1"/>
                </a:solidFill>
              </a:rPr>
              <a:t>manus</a:t>
            </a:r>
            <a:r>
              <a:rPr lang="ro-MD" sz="3400" dirty="0"/>
              <a:t>” - ce </a:t>
            </a:r>
            <a:r>
              <a:rPr lang="ro-MD" sz="3400" dirty="0" err="1"/>
              <a:t>semnifi</a:t>
            </a:r>
            <a:r>
              <a:rPr lang="ro-MD" sz="3400" dirty="0"/>
              <a:t> ca “</a:t>
            </a:r>
            <a:r>
              <a:rPr lang="ro-MD" sz="3400" dirty="0" err="1"/>
              <a:t>mînă</a:t>
            </a:r>
            <a:r>
              <a:rPr lang="ro-MD" sz="3400" dirty="0"/>
              <a:t>”. </a:t>
            </a:r>
          </a:p>
          <a:p>
            <a:r>
              <a:rPr lang="ro-MD" sz="3400" dirty="0"/>
              <a:t>Caracteristici relevante (importante, </a:t>
            </a:r>
            <a:r>
              <a:rPr lang="ro-MD" sz="3400" dirty="0" err="1"/>
              <a:t>remarcante</a:t>
            </a:r>
            <a:r>
              <a:rPr lang="ro-MD" sz="3400" dirty="0"/>
              <a:t>, care ies în </a:t>
            </a:r>
            <a:r>
              <a:rPr lang="ro-MD" sz="3400" dirty="0" err="1"/>
              <a:t>evidenţă</a:t>
            </a:r>
            <a:r>
              <a:rPr lang="ro-MD" sz="3400" dirty="0"/>
              <a:t>). De exemplu: artă, proces, activitate, </a:t>
            </a:r>
            <a:r>
              <a:rPr lang="ro-MD" sz="3400" dirty="0" err="1"/>
              <a:t>planifi</a:t>
            </a:r>
            <a:r>
              <a:rPr lang="ro-MD" sz="3400" dirty="0"/>
              <a:t> care, organizare, coordonare, motivare, evaluare </a:t>
            </a:r>
            <a:r>
              <a:rPr lang="ro-MD" sz="3400" dirty="0" err="1"/>
              <a:t>şi</a:t>
            </a:r>
            <a:r>
              <a:rPr lang="ro-MD" sz="3400" dirty="0"/>
              <a:t> control; - </a:t>
            </a:r>
          </a:p>
          <a:p>
            <a:endParaRPr lang="ro-MD" sz="3400" dirty="0"/>
          </a:p>
          <a:p>
            <a:r>
              <a:rPr lang="ro-MD" sz="3400" dirty="0"/>
              <a:t>Caracteristici irelevante. De exemplu: resurse umane, materiale, </a:t>
            </a:r>
            <a:r>
              <a:rPr lang="ro-MD" sz="3400" dirty="0" err="1"/>
              <a:t>finanţe</a:t>
            </a:r>
            <a:endParaRPr lang="ru-MD" sz="3400" dirty="0"/>
          </a:p>
        </p:txBody>
      </p:sp>
    </p:spTree>
    <p:extLst>
      <p:ext uri="{BB962C8B-B14F-4D97-AF65-F5344CB8AC3E}">
        <p14:creationId xmlns:p14="http://schemas.microsoft.com/office/powerpoint/2010/main" val="2363131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tăText 4">
            <a:extLst>
              <a:ext uri="{FF2B5EF4-FFF2-40B4-BE49-F238E27FC236}">
                <a16:creationId xmlns:a16="http://schemas.microsoft.com/office/drawing/2014/main" id="{49D389EA-D6A6-4714-AB45-D8A23C5F9005}"/>
              </a:ext>
            </a:extLst>
          </p:cNvPr>
          <p:cNvSpPr txBox="1"/>
          <p:nvPr/>
        </p:nvSpPr>
        <p:spPr>
          <a:xfrm>
            <a:off x="403650" y="241917"/>
            <a:ext cx="11653439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MD" sz="2900" b="1" i="0" dirty="0">
                <a:solidFill>
                  <a:srgbClr val="101010"/>
                </a:solidFill>
                <a:effectLst/>
              </a:rPr>
              <a:t>Piramida manageriala</a:t>
            </a:r>
          </a:p>
          <a:p>
            <a:pPr algn="just"/>
            <a:r>
              <a:rPr lang="ro-MD" sz="2900" b="0" i="0" dirty="0">
                <a:solidFill>
                  <a:srgbClr val="464E5B"/>
                </a:solidFill>
                <a:effectLst/>
              </a:rPr>
              <a:t>Managerii din prima linie manageriala </a:t>
            </a:r>
            <a:r>
              <a:rPr lang="ro-MD" sz="2900" b="0" i="0" dirty="0" err="1">
                <a:solidFill>
                  <a:srgbClr val="464E5B"/>
                </a:solidFill>
                <a:effectLst/>
              </a:rPr>
              <a:t>coordoneaza</a:t>
            </a:r>
            <a:r>
              <a:rPr lang="ro-MD" sz="2900" b="0" i="0" dirty="0">
                <a:solidFill>
                  <a:srgbClr val="464E5B"/>
                </a:solidFill>
                <a:effectLst/>
              </a:rPr>
              <a:t> munca unui personal ce nu este el </a:t>
            </a:r>
            <a:r>
              <a:rPr lang="ro-MD" sz="2900" b="0" i="0" dirty="0" err="1">
                <a:solidFill>
                  <a:srgbClr val="464E5B"/>
                </a:solidFill>
                <a:effectLst/>
              </a:rPr>
              <a:t>insusi</a:t>
            </a:r>
            <a:r>
              <a:rPr lang="ro-MD" sz="2900" b="0" i="0" dirty="0">
                <a:solidFill>
                  <a:srgbClr val="464E5B"/>
                </a:solidFill>
                <a:effectLst/>
              </a:rPr>
              <a:t> manager. Cei ce se </a:t>
            </a:r>
            <a:r>
              <a:rPr lang="ro-MD" sz="2900" b="0" i="0" dirty="0" err="1">
                <a:solidFill>
                  <a:srgbClr val="464E5B"/>
                </a:solidFill>
                <a:effectLst/>
              </a:rPr>
              <a:t>gasesc</a:t>
            </a:r>
            <a:r>
              <a:rPr lang="ro-MD" sz="2900" b="0" i="0" dirty="0">
                <a:solidFill>
                  <a:srgbClr val="464E5B"/>
                </a:solidFill>
                <a:effectLst/>
              </a:rPr>
              <a:t> pe acest nivel au diferite denumiri 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o-MD" sz="2900" b="0" i="0" dirty="0" err="1">
                <a:solidFill>
                  <a:srgbClr val="464E5B"/>
                </a:solidFill>
                <a:effectLst/>
              </a:rPr>
              <a:t>supervisor</a:t>
            </a:r>
            <a:endParaRPr lang="ro-MD" sz="2900" b="0" i="0" dirty="0">
              <a:solidFill>
                <a:srgbClr val="464E5B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o-MD" sz="2900" b="0" i="0" dirty="0">
                <a:solidFill>
                  <a:srgbClr val="464E5B"/>
                </a:solidFill>
                <a:effectLst/>
              </a:rPr>
              <a:t>manager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o-MD" sz="2900" b="0" i="0" dirty="0" err="1">
                <a:solidFill>
                  <a:srgbClr val="464E5B"/>
                </a:solidFill>
                <a:effectLst/>
              </a:rPr>
              <a:t>sef</a:t>
            </a:r>
            <a:r>
              <a:rPr lang="ro-MD" sz="2900" b="0" i="0" dirty="0">
                <a:solidFill>
                  <a:srgbClr val="464E5B"/>
                </a:solidFill>
                <a:effectLst/>
              </a:rPr>
              <a:t> de </a:t>
            </a:r>
            <a:r>
              <a:rPr lang="ro-MD" sz="2900" b="0" i="0" dirty="0" err="1">
                <a:solidFill>
                  <a:srgbClr val="464E5B"/>
                </a:solidFill>
                <a:effectLst/>
              </a:rPr>
              <a:t>sectie</a:t>
            </a:r>
            <a:endParaRPr lang="ro-MD" sz="2900" b="0" i="0" dirty="0">
              <a:solidFill>
                <a:srgbClr val="464E5B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o-MD" sz="2900" b="0" i="0" dirty="0">
                <a:solidFill>
                  <a:srgbClr val="464E5B"/>
                </a:solidFill>
                <a:effectLst/>
              </a:rPr>
              <a:t>maistru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o-MD" sz="2900" b="0" i="0" dirty="0" err="1">
                <a:solidFill>
                  <a:srgbClr val="464E5B"/>
                </a:solidFill>
                <a:effectLst/>
              </a:rPr>
              <a:t>sef</a:t>
            </a:r>
            <a:r>
              <a:rPr lang="ro-MD" sz="2900" b="0" i="0" dirty="0">
                <a:solidFill>
                  <a:srgbClr val="464E5B"/>
                </a:solidFill>
                <a:effectLst/>
              </a:rPr>
              <a:t> birou, etc.</a:t>
            </a:r>
          </a:p>
          <a:p>
            <a:pPr algn="just"/>
            <a:r>
              <a:rPr lang="ro-MD" sz="2900" b="0" i="0" dirty="0" err="1">
                <a:solidFill>
                  <a:srgbClr val="464E5B"/>
                </a:solidFill>
                <a:effectLst/>
              </a:rPr>
              <a:t>Subordonatii</a:t>
            </a:r>
            <a:r>
              <a:rPr lang="ro-MD" sz="2900" b="0" i="0" dirty="0">
                <a:solidFill>
                  <a:srgbClr val="464E5B"/>
                </a:solidFill>
                <a:effectLst/>
              </a:rPr>
              <a:t> primei linii manageriale sunt muncitori, </a:t>
            </a:r>
            <a:r>
              <a:rPr lang="ro-MD" sz="2900" b="0" i="0" dirty="0" err="1">
                <a:solidFill>
                  <a:srgbClr val="464E5B"/>
                </a:solidFill>
                <a:effectLst/>
              </a:rPr>
              <a:t>vanzatori</a:t>
            </a:r>
            <a:r>
              <a:rPr lang="ro-MD" sz="2900" b="0" i="0" dirty="0">
                <a:solidFill>
                  <a:srgbClr val="464E5B"/>
                </a:solidFill>
                <a:effectLst/>
              </a:rPr>
              <a:t>, contabili sau </a:t>
            </a:r>
            <a:r>
              <a:rPr lang="ro-MD" sz="2900" b="0" i="0" dirty="0" err="1">
                <a:solidFill>
                  <a:srgbClr val="464E5B"/>
                </a:solidFill>
                <a:effectLst/>
              </a:rPr>
              <a:t>cercetatori</a:t>
            </a:r>
            <a:r>
              <a:rPr lang="ro-MD" sz="2900" b="0" i="0" dirty="0">
                <a:solidFill>
                  <a:srgbClr val="464E5B"/>
                </a:solidFill>
                <a:effectLst/>
              </a:rPr>
              <a:t> </a:t>
            </a:r>
            <a:r>
              <a:rPr lang="ro-MD" sz="2900" b="0" i="0" dirty="0" err="1">
                <a:solidFill>
                  <a:srgbClr val="464E5B"/>
                </a:solidFill>
                <a:effectLst/>
              </a:rPr>
              <a:t>proiectanti</a:t>
            </a:r>
            <a:r>
              <a:rPr lang="ro-MD" sz="2900" b="0" i="0" dirty="0">
                <a:solidFill>
                  <a:srgbClr val="464E5B"/>
                </a:solidFill>
                <a:effectLst/>
              </a:rPr>
              <a:t> </a:t>
            </a:r>
            <a:r>
              <a:rPr lang="ro-MD" sz="2900" b="0" i="0" dirty="0" err="1">
                <a:solidFill>
                  <a:srgbClr val="464E5B"/>
                </a:solidFill>
                <a:effectLst/>
              </a:rPr>
              <a:t>dupa</a:t>
            </a:r>
            <a:r>
              <a:rPr lang="ro-MD" sz="2900" b="0" i="0" dirty="0">
                <a:solidFill>
                  <a:srgbClr val="464E5B"/>
                </a:solidFill>
                <a:effectLst/>
              </a:rPr>
              <a:t> felul </a:t>
            </a:r>
            <a:r>
              <a:rPr lang="ro-MD" sz="2900" b="0" i="0" dirty="0" err="1">
                <a:solidFill>
                  <a:srgbClr val="464E5B"/>
                </a:solidFill>
                <a:effectLst/>
              </a:rPr>
              <a:t>activitatii</a:t>
            </a:r>
            <a:r>
              <a:rPr lang="ro-MD" sz="2900" b="0" i="0" dirty="0">
                <a:solidFill>
                  <a:srgbClr val="464E5B"/>
                </a:solidFill>
                <a:effectLst/>
              </a:rPr>
              <a:t>. In cele mai multe cazuri, managerii </a:t>
            </a:r>
            <a:r>
              <a:rPr lang="ro-MD" sz="2900" b="0" i="0" dirty="0" err="1">
                <a:solidFill>
                  <a:srgbClr val="464E5B"/>
                </a:solidFill>
                <a:effectLst/>
              </a:rPr>
              <a:t>plasati</a:t>
            </a:r>
            <a:r>
              <a:rPr lang="ro-MD" sz="2900" b="0" i="0" dirty="0">
                <a:solidFill>
                  <a:srgbClr val="464E5B"/>
                </a:solidFill>
                <a:effectLst/>
              </a:rPr>
              <a:t> pe acest nivel sunt responsabili cu munca de baza a </a:t>
            </a:r>
            <a:r>
              <a:rPr lang="ro-MD" sz="2900" b="0" i="0" dirty="0" err="1">
                <a:solidFill>
                  <a:srgbClr val="464E5B"/>
                </a:solidFill>
                <a:effectLst/>
              </a:rPr>
              <a:t>organizatiei</a:t>
            </a:r>
            <a:r>
              <a:rPr lang="ro-MD" sz="2900" b="0" i="0" dirty="0">
                <a:solidFill>
                  <a:srgbClr val="464E5B"/>
                </a:solidFill>
                <a:effectLst/>
              </a:rPr>
              <a:t> pe care trebuie sa o </a:t>
            </a:r>
            <a:r>
              <a:rPr lang="ro-MD" sz="2900" b="0" i="0" dirty="0" err="1">
                <a:solidFill>
                  <a:srgbClr val="464E5B"/>
                </a:solidFill>
                <a:effectLst/>
              </a:rPr>
              <a:t>puna</a:t>
            </a:r>
            <a:r>
              <a:rPr lang="ro-MD" sz="2900" b="0" i="0" dirty="0">
                <a:solidFill>
                  <a:srgbClr val="464E5B"/>
                </a:solidFill>
                <a:effectLst/>
              </a:rPr>
              <a:t> de acord cu planurile primate de la superiori.</a:t>
            </a:r>
          </a:p>
        </p:txBody>
      </p:sp>
    </p:spTree>
    <p:extLst>
      <p:ext uri="{BB962C8B-B14F-4D97-AF65-F5344CB8AC3E}">
        <p14:creationId xmlns:p14="http://schemas.microsoft.com/office/powerpoint/2010/main" val="139039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tăText 4">
            <a:extLst>
              <a:ext uri="{FF2B5EF4-FFF2-40B4-BE49-F238E27FC236}">
                <a16:creationId xmlns:a16="http://schemas.microsoft.com/office/drawing/2014/main" id="{49D389EA-D6A6-4714-AB45-D8A23C5F9005}"/>
              </a:ext>
            </a:extLst>
          </p:cNvPr>
          <p:cNvSpPr txBox="1"/>
          <p:nvPr/>
        </p:nvSpPr>
        <p:spPr>
          <a:xfrm>
            <a:off x="821636" y="801183"/>
            <a:ext cx="1076076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MD" sz="3600" dirty="0"/>
              <a:t>Managementul este un tip special de muncă intelectuală, prin care cei ce o practică îi determina pe </a:t>
            </a:r>
            <a:r>
              <a:rPr lang="ro-MD" sz="3600" dirty="0" err="1"/>
              <a:t>alţii</a:t>
            </a:r>
            <a:r>
              <a:rPr lang="ro-MD" sz="3600" dirty="0"/>
              <a:t> să facă ceea ce trebuie făcut în întreprindere. Prin management se </a:t>
            </a:r>
            <a:r>
              <a:rPr lang="ro-MD" sz="3600" dirty="0" err="1"/>
              <a:t>înţelege</a:t>
            </a:r>
            <a:r>
              <a:rPr lang="ro-MD" sz="3600" dirty="0"/>
              <a:t> un grup, o echipă sau o persoană </a:t>
            </a:r>
            <a:r>
              <a:rPr lang="ro-MD" sz="3600" dirty="0" err="1"/>
              <a:t>investiţi</a:t>
            </a:r>
            <a:r>
              <a:rPr lang="ro-MD" sz="3600" dirty="0"/>
              <a:t> cu autoritatea, </a:t>
            </a:r>
            <a:r>
              <a:rPr lang="ro-MD" sz="3600" dirty="0" err="1"/>
              <a:t>competenţele</a:t>
            </a:r>
            <a:r>
              <a:rPr lang="ro-MD" sz="3600" dirty="0"/>
              <a:t> </a:t>
            </a:r>
            <a:r>
              <a:rPr lang="ro-MD" sz="3600" dirty="0" err="1"/>
              <a:t>şi</a:t>
            </a:r>
            <a:r>
              <a:rPr lang="ro-MD" sz="3600" dirty="0"/>
              <a:t> răspunderile </a:t>
            </a:r>
            <a:r>
              <a:rPr lang="ro-MD" sz="3600" dirty="0" err="1"/>
              <a:t>funcţiei</a:t>
            </a:r>
            <a:r>
              <a:rPr lang="ro-MD" sz="3600" dirty="0"/>
              <a:t> de conducere într-o </a:t>
            </a:r>
            <a:r>
              <a:rPr lang="ro-MD" sz="3600" dirty="0" err="1"/>
              <a:t>organizaţie</a:t>
            </a:r>
            <a:r>
              <a:rPr lang="ro-MD" sz="3600" dirty="0"/>
              <a:t>/ întreprindere.</a:t>
            </a:r>
            <a:endParaRPr lang="ru-MD" sz="3400" dirty="0"/>
          </a:p>
        </p:txBody>
      </p:sp>
    </p:spTree>
    <p:extLst>
      <p:ext uri="{BB962C8B-B14F-4D97-AF65-F5344CB8AC3E}">
        <p14:creationId xmlns:p14="http://schemas.microsoft.com/office/powerpoint/2010/main" val="2872124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tăText 4">
            <a:extLst>
              <a:ext uri="{FF2B5EF4-FFF2-40B4-BE49-F238E27FC236}">
                <a16:creationId xmlns:a16="http://schemas.microsoft.com/office/drawing/2014/main" id="{49D389EA-D6A6-4714-AB45-D8A23C5F9005}"/>
              </a:ext>
            </a:extLst>
          </p:cNvPr>
          <p:cNvSpPr txBox="1"/>
          <p:nvPr/>
        </p:nvSpPr>
        <p:spPr>
          <a:xfrm>
            <a:off x="821636" y="801183"/>
            <a:ext cx="1076076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MD" sz="3200" dirty="0"/>
              <a:t>Care este </a:t>
            </a:r>
            <a:r>
              <a:rPr lang="ro-MD" sz="3200" dirty="0" err="1"/>
              <a:t>diferenţa</a:t>
            </a:r>
            <a:r>
              <a:rPr lang="ro-MD" sz="3200" dirty="0"/>
              <a:t> dintre antreprenor și manager? Antreprenorul: - </a:t>
            </a:r>
            <a:r>
              <a:rPr lang="ro-MD" sz="3200" dirty="0" err="1"/>
              <a:t>legislaţia</a:t>
            </a:r>
            <a:r>
              <a:rPr lang="ro-MD" sz="3200" dirty="0"/>
              <a:t> </a:t>
            </a:r>
            <a:r>
              <a:rPr lang="ro-MD" sz="3200" dirty="0" err="1"/>
              <a:t>defi</a:t>
            </a:r>
            <a:r>
              <a:rPr lang="ro-MD" sz="3200" dirty="0"/>
              <a:t> </a:t>
            </a:r>
            <a:r>
              <a:rPr lang="ro-MD" sz="3200" dirty="0" err="1"/>
              <a:t>neşte</a:t>
            </a:r>
            <a:r>
              <a:rPr lang="ro-MD" sz="3200" dirty="0"/>
              <a:t> antreprenorul ca fi </a:t>
            </a:r>
            <a:r>
              <a:rPr lang="ro-MD" sz="3200" dirty="0" err="1"/>
              <a:t>ind</a:t>
            </a:r>
            <a:r>
              <a:rPr lang="ro-MD" sz="3200" dirty="0"/>
              <a:t> persoana fi zică autorizată sau persoana juridică ce în mod individual sau în asociere organizează o societate comerciala în vederea </a:t>
            </a:r>
            <a:r>
              <a:rPr lang="ro-MD" sz="3200" dirty="0" err="1"/>
              <a:t>desfăşurării</a:t>
            </a:r>
            <a:r>
              <a:rPr lang="ro-MD" sz="3200" dirty="0"/>
              <a:t> unor </a:t>
            </a:r>
            <a:r>
              <a:rPr lang="ro-MD" sz="3200" dirty="0" err="1"/>
              <a:t>activităţi</a:t>
            </a:r>
            <a:r>
              <a:rPr lang="ro-MD" sz="3200" dirty="0"/>
              <a:t> pentru </a:t>
            </a:r>
            <a:r>
              <a:rPr lang="ro-MD" sz="3200" dirty="0" err="1"/>
              <a:t>obţinerea</a:t>
            </a:r>
            <a:r>
              <a:rPr lang="ro-MD" sz="3200" dirty="0"/>
              <a:t> profi </a:t>
            </a:r>
            <a:r>
              <a:rPr lang="ro-MD" sz="3200" dirty="0" err="1"/>
              <a:t>tului</a:t>
            </a:r>
            <a:r>
              <a:rPr lang="ro-MD" sz="3200" dirty="0"/>
              <a:t>; - are ca scop dezvoltarea unor afaceri, în general cu un capital redus, dar cu idei mobilizatoare; - </a:t>
            </a:r>
            <a:r>
              <a:rPr lang="ro-MD" sz="3200" dirty="0" err="1"/>
              <a:t>işi</a:t>
            </a:r>
            <a:r>
              <a:rPr lang="ro-MD" sz="3200" dirty="0"/>
              <a:t> începe sau </a:t>
            </a:r>
            <a:r>
              <a:rPr lang="ro-MD" sz="3200" dirty="0" err="1"/>
              <a:t>işi</a:t>
            </a:r>
            <a:r>
              <a:rPr lang="ro-MD" sz="3200" dirty="0"/>
              <a:t> dezvoltă afacerea prin întocmirea unui plan de afaceri, </a:t>
            </a:r>
            <a:r>
              <a:rPr lang="ro-MD" sz="3200" dirty="0" err="1"/>
              <a:t>încercînd</a:t>
            </a:r>
            <a:r>
              <a:rPr lang="ro-MD" sz="3200" dirty="0"/>
              <a:t> sa-</a:t>
            </a:r>
            <a:r>
              <a:rPr lang="ro-MD" sz="3200" dirty="0" err="1"/>
              <a:t>şi</a:t>
            </a:r>
            <a:r>
              <a:rPr lang="ro-MD" sz="3200" dirty="0"/>
              <a:t> diminueze riscurile de insucces. - antreprenorul este </a:t>
            </a:r>
            <a:r>
              <a:rPr lang="ro-MD" sz="3200" dirty="0" err="1"/>
              <a:t>şi</a:t>
            </a:r>
            <a:r>
              <a:rPr lang="ro-MD" sz="3200" dirty="0"/>
              <a:t> propriul manager, dar poate delega dreptul de a lua decizii unui manager într-o anumită afacere.</a:t>
            </a:r>
            <a:endParaRPr lang="ru-MD" sz="3200" dirty="0"/>
          </a:p>
        </p:txBody>
      </p:sp>
    </p:spTree>
    <p:extLst>
      <p:ext uri="{BB962C8B-B14F-4D97-AF65-F5344CB8AC3E}">
        <p14:creationId xmlns:p14="http://schemas.microsoft.com/office/powerpoint/2010/main" val="187420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tăText 4">
            <a:extLst>
              <a:ext uri="{FF2B5EF4-FFF2-40B4-BE49-F238E27FC236}">
                <a16:creationId xmlns:a16="http://schemas.microsoft.com/office/drawing/2014/main" id="{49D389EA-D6A6-4714-AB45-D8A23C5F9005}"/>
              </a:ext>
            </a:extLst>
          </p:cNvPr>
          <p:cNvSpPr txBox="1"/>
          <p:nvPr/>
        </p:nvSpPr>
        <p:spPr>
          <a:xfrm>
            <a:off x="821636" y="801183"/>
            <a:ext cx="10760764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MD" sz="3100" dirty="0"/>
              <a:t>Managerul: - se remarca prin exercitarea atributelor de conducere în virtutea obiectivelor stabilite, a competentelor </a:t>
            </a:r>
            <a:r>
              <a:rPr lang="ro-MD" sz="3100" dirty="0" err="1"/>
              <a:t>şi</a:t>
            </a:r>
            <a:r>
              <a:rPr lang="ro-MD" sz="3100" dirty="0"/>
              <a:t> a </a:t>
            </a:r>
            <a:r>
              <a:rPr lang="ro-MD" sz="3100" dirty="0" err="1"/>
              <a:t>responsabilităţilor</a:t>
            </a:r>
            <a:r>
              <a:rPr lang="ro-MD" sz="3100" dirty="0"/>
              <a:t> ce revin </a:t>
            </a:r>
            <a:r>
              <a:rPr lang="ro-MD" sz="3100" dirty="0" err="1"/>
              <a:t>funcţiei</a:t>
            </a:r>
            <a:r>
              <a:rPr lang="ro-MD" sz="3100" dirty="0"/>
              <a:t> pe care o </a:t>
            </a:r>
            <a:r>
              <a:rPr lang="ro-MD" sz="3100" dirty="0" err="1"/>
              <a:t>deţine</a:t>
            </a:r>
            <a:r>
              <a:rPr lang="ro-MD" sz="3100" dirty="0"/>
              <a:t> - are </a:t>
            </a:r>
            <a:r>
              <a:rPr lang="ro-MD" sz="3100" dirty="0" err="1"/>
              <a:t>cunoştinţe</a:t>
            </a:r>
            <a:r>
              <a:rPr lang="ro-MD" sz="3100" dirty="0"/>
              <a:t> în management, </a:t>
            </a:r>
            <a:r>
              <a:rPr lang="ro-MD" sz="3100" dirty="0" err="1"/>
              <a:t>cunoştinţe</a:t>
            </a:r>
            <a:r>
              <a:rPr lang="ro-MD" sz="3100" dirty="0"/>
              <a:t> tehnice, profesionale, talent etc. - ia </a:t>
            </a:r>
            <a:r>
              <a:rPr lang="ro-MD" sz="3100" dirty="0" err="1"/>
              <a:t>decizii,valorifi</a:t>
            </a:r>
            <a:r>
              <a:rPr lang="ro-MD" sz="3100" dirty="0"/>
              <a:t> că decizii, au capacitatea de a prezenta ideea </a:t>
            </a:r>
            <a:r>
              <a:rPr lang="ro-MD" sz="3100" dirty="0" err="1"/>
              <a:t>şi</a:t>
            </a:r>
            <a:r>
              <a:rPr lang="ro-MD" sz="3100" dirty="0"/>
              <a:t> de a purta </a:t>
            </a:r>
            <a:r>
              <a:rPr lang="ro-MD" sz="3100" dirty="0" err="1"/>
              <a:t>discuţii</a:t>
            </a:r>
            <a:r>
              <a:rPr lang="ro-MD" sz="3100" dirty="0"/>
              <a:t> pe marginea ei - au anumite roluri în întreprindere: rolul de întreprinzător; distribuitor de resurse; reprezentant al grupului; agent de legătură </a:t>
            </a:r>
            <a:r>
              <a:rPr lang="ro-MD" sz="3100" dirty="0" err="1"/>
              <a:t>şi</a:t>
            </a:r>
            <a:r>
              <a:rPr lang="ro-MD" sz="3100" dirty="0"/>
              <a:t> </a:t>
            </a:r>
            <a:r>
              <a:rPr lang="ro-MD" sz="3100" dirty="0" err="1"/>
              <a:t>răspîndire</a:t>
            </a:r>
            <a:r>
              <a:rPr lang="ro-MD" sz="3100" dirty="0"/>
              <a:t> a </a:t>
            </a:r>
            <a:r>
              <a:rPr lang="ro-MD" sz="3100" dirty="0" err="1"/>
              <a:t>informaţiilor</a:t>
            </a:r>
            <a:r>
              <a:rPr lang="ro-MD" sz="3100" dirty="0"/>
              <a:t>; supraveghere, monitorizare; negociator </a:t>
            </a:r>
            <a:r>
              <a:rPr lang="ro-MD" sz="3100" dirty="0" err="1"/>
              <a:t>şi</a:t>
            </a:r>
            <a:r>
              <a:rPr lang="ro-MD" sz="3100" dirty="0"/>
              <a:t> purtător de </a:t>
            </a:r>
            <a:r>
              <a:rPr lang="ro-MD" sz="3100" dirty="0" err="1"/>
              <a:t>cuvînt</a:t>
            </a:r>
            <a:r>
              <a:rPr lang="ro-MD" sz="3100" dirty="0"/>
              <a:t>; rol în rezolvarea </a:t>
            </a:r>
            <a:r>
              <a:rPr lang="ro-MD" sz="3100" dirty="0" err="1"/>
              <a:t>confl</a:t>
            </a:r>
            <a:r>
              <a:rPr lang="ro-MD" sz="3100" dirty="0"/>
              <a:t> </a:t>
            </a:r>
            <a:r>
              <a:rPr lang="ro-MD" sz="3100" dirty="0" err="1"/>
              <a:t>ictelor</a:t>
            </a:r>
            <a:endParaRPr lang="ru-MD" sz="3100" dirty="0"/>
          </a:p>
        </p:txBody>
      </p:sp>
    </p:spTree>
    <p:extLst>
      <p:ext uri="{BB962C8B-B14F-4D97-AF65-F5344CB8AC3E}">
        <p14:creationId xmlns:p14="http://schemas.microsoft.com/office/powerpoint/2010/main" val="1811023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tăText 4">
            <a:extLst>
              <a:ext uri="{FF2B5EF4-FFF2-40B4-BE49-F238E27FC236}">
                <a16:creationId xmlns:a16="http://schemas.microsoft.com/office/drawing/2014/main" id="{49D389EA-D6A6-4714-AB45-D8A23C5F9005}"/>
              </a:ext>
            </a:extLst>
          </p:cNvPr>
          <p:cNvSpPr txBox="1"/>
          <p:nvPr/>
        </p:nvSpPr>
        <p:spPr>
          <a:xfrm>
            <a:off x="821636" y="801183"/>
            <a:ext cx="1076076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MD" sz="3200" dirty="0" err="1"/>
              <a:t>Liderismul</a:t>
            </a:r>
            <a:r>
              <a:rPr lang="ro-MD" sz="3200" dirty="0"/>
              <a:t> în sine reprezintă o abilitate managerială. Un lider adevărat inspiră sentimentul de încredere </a:t>
            </a:r>
            <a:r>
              <a:rPr lang="ro-MD" sz="3200" dirty="0" err="1"/>
              <a:t>şi</a:t>
            </a:r>
            <a:r>
              <a:rPr lang="ro-MD" sz="3200" dirty="0"/>
              <a:t> </a:t>
            </a:r>
            <a:r>
              <a:rPr lang="ro-MD" sz="3200" dirty="0" err="1"/>
              <a:t>admiraţie</a:t>
            </a:r>
            <a:r>
              <a:rPr lang="ro-MD" sz="3200" dirty="0"/>
              <a:t> </a:t>
            </a:r>
            <a:r>
              <a:rPr lang="ro-MD" sz="3200" dirty="0" err="1"/>
              <a:t>angajaţilor</a:t>
            </a:r>
            <a:r>
              <a:rPr lang="ro-MD" sz="3200" dirty="0"/>
              <a:t> săi </a:t>
            </a:r>
            <a:r>
              <a:rPr lang="ro-MD" sz="3200" dirty="0" err="1"/>
              <a:t>şi</a:t>
            </a:r>
            <a:r>
              <a:rPr lang="ro-MD" sz="3200" dirty="0"/>
              <a:t> un sentiment de </a:t>
            </a:r>
            <a:r>
              <a:rPr lang="ro-MD" sz="3200" dirty="0" err="1"/>
              <a:t>conştientizare</a:t>
            </a:r>
            <a:r>
              <a:rPr lang="ro-MD" sz="3200" dirty="0"/>
              <a:t> a angajamentului </a:t>
            </a:r>
            <a:r>
              <a:rPr lang="ro-MD" sz="3200" dirty="0" err="1"/>
              <a:t>faţă</a:t>
            </a:r>
            <a:r>
              <a:rPr lang="ro-MD" sz="3200" dirty="0"/>
              <a:t> de afacere. Un lider adevărat îi </a:t>
            </a:r>
            <a:r>
              <a:rPr lang="ro-MD" sz="3200" dirty="0" err="1"/>
              <a:t>infl</a:t>
            </a:r>
            <a:r>
              <a:rPr lang="ro-MD" sz="3200" dirty="0"/>
              <a:t> </a:t>
            </a:r>
            <a:r>
              <a:rPr lang="ro-MD" sz="3200" dirty="0" err="1"/>
              <a:t>uenţează</a:t>
            </a:r>
            <a:r>
              <a:rPr lang="ro-MD" sz="3200" dirty="0"/>
              <a:t> pe </a:t>
            </a:r>
            <a:r>
              <a:rPr lang="ro-MD" sz="3200" dirty="0" err="1"/>
              <a:t>alţii</a:t>
            </a:r>
            <a:r>
              <a:rPr lang="ro-MD" sz="3200" dirty="0"/>
              <a:t> să-l urmeze. Transformarea e o necesitate pentru fi </a:t>
            </a:r>
            <a:r>
              <a:rPr lang="ro-MD" sz="3200" dirty="0" err="1"/>
              <a:t>ecare</a:t>
            </a:r>
            <a:r>
              <a:rPr lang="ro-MD" sz="3200" dirty="0"/>
              <a:t> zi, de aceea, liderii trebuie să fi e </a:t>
            </a:r>
            <a:r>
              <a:rPr lang="ro-MD" sz="3200" dirty="0" err="1"/>
              <a:t>fl</a:t>
            </a:r>
            <a:r>
              <a:rPr lang="ro-MD" sz="3200" dirty="0"/>
              <a:t> </a:t>
            </a:r>
            <a:r>
              <a:rPr lang="ro-MD" sz="3200" dirty="0" err="1"/>
              <a:t>exibili</a:t>
            </a:r>
            <a:r>
              <a:rPr lang="ro-MD" sz="3200" dirty="0"/>
              <a:t>, capabili să se adapteze </a:t>
            </a:r>
            <a:r>
              <a:rPr lang="ro-MD" sz="3200" dirty="0" err="1"/>
              <a:t>şi</a:t>
            </a:r>
            <a:r>
              <a:rPr lang="ro-MD" sz="3200" dirty="0"/>
              <a:t>, de asemenea, să încurajeze aceste </a:t>
            </a:r>
            <a:r>
              <a:rPr lang="ro-MD" sz="3200" dirty="0" err="1"/>
              <a:t>calităţi</a:t>
            </a:r>
            <a:r>
              <a:rPr lang="ro-MD" sz="3200" dirty="0"/>
              <a:t> membrilor echipei sale</a:t>
            </a:r>
            <a:endParaRPr lang="ru-MD" sz="3100" dirty="0"/>
          </a:p>
        </p:txBody>
      </p:sp>
    </p:spTree>
    <p:extLst>
      <p:ext uri="{BB962C8B-B14F-4D97-AF65-F5344CB8AC3E}">
        <p14:creationId xmlns:p14="http://schemas.microsoft.com/office/powerpoint/2010/main" val="1472346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tăText 4">
            <a:extLst>
              <a:ext uri="{FF2B5EF4-FFF2-40B4-BE49-F238E27FC236}">
                <a16:creationId xmlns:a16="http://schemas.microsoft.com/office/drawing/2014/main" id="{49D389EA-D6A6-4714-AB45-D8A23C5F9005}"/>
              </a:ext>
            </a:extLst>
          </p:cNvPr>
          <p:cNvSpPr txBox="1"/>
          <p:nvPr/>
        </p:nvSpPr>
        <p:spPr>
          <a:xfrm>
            <a:off x="808384" y="549393"/>
            <a:ext cx="1076076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MD" sz="3200" dirty="0"/>
              <a:t>Procesul de </a:t>
            </a:r>
            <a:r>
              <a:rPr lang="ro-MD" sz="3200" dirty="0" err="1"/>
              <a:t>planifi</a:t>
            </a:r>
            <a:r>
              <a:rPr lang="ro-MD" sz="3200" dirty="0"/>
              <a:t> care include următoarele </a:t>
            </a:r>
            <a:r>
              <a:rPr lang="ro-MD" sz="3200" dirty="0" err="1"/>
              <a:t>activităţi</a:t>
            </a:r>
            <a:r>
              <a:rPr lang="ro-MD" sz="3200" dirty="0"/>
              <a:t>:  </a:t>
            </a:r>
          </a:p>
          <a:p>
            <a:r>
              <a:rPr lang="ro-MD" sz="3200" dirty="0"/>
              <a:t>Etapa pregătirii: acumularea </a:t>
            </a:r>
            <a:r>
              <a:rPr lang="ro-MD" sz="3200" dirty="0" err="1"/>
              <a:t>informaţiei</a:t>
            </a:r>
            <a:r>
              <a:rPr lang="ro-MD" sz="3200" dirty="0"/>
              <a:t> </a:t>
            </a:r>
            <a:r>
              <a:rPr lang="ro-MD" sz="3200" dirty="0" err="1"/>
              <a:t>şi</a:t>
            </a:r>
            <a:r>
              <a:rPr lang="ro-MD" sz="3200" dirty="0"/>
              <a:t> stabilirea </a:t>
            </a:r>
            <a:r>
              <a:rPr lang="ro-MD" sz="3200" dirty="0" err="1"/>
              <a:t>situaţiei</a:t>
            </a:r>
            <a:r>
              <a:rPr lang="ro-MD" sz="3200" dirty="0"/>
              <a:t> curente a fi </a:t>
            </a:r>
            <a:r>
              <a:rPr lang="ro-MD" sz="3200" dirty="0" err="1"/>
              <a:t>rmei</a:t>
            </a:r>
            <a:r>
              <a:rPr lang="ro-MD" sz="3200" dirty="0"/>
              <a:t>;  </a:t>
            </a:r>
          </a:p>
          <a:p>
            <a:r>
              <a:rPr lang="ro-MD" sz="3200" dirty="0"/>
              <a:t>Stabilirea scopului: ex - Sporirea profi </a:t>
            </a:r>
            <a:r>
              <a:rPr lang="ro-MD" sz="3200" dirty="0" err="1"/>
              <a:t>tului</a:t>
            </a:r>
            <a:r>
              <a:rPr lang="ro-MD" sz="3200" dirty="0"/>
              <a:t> cu 2% (20.000 lei) în următorul an. Dar în ce mod și cum va fi atins acest lucru?  </a:t>
            </a:r>
            <a:r>
              <a:rPr lang="ro-MD" sz="3200" i="1" dirty="0"/>
              <a:t>Formularea obiectivelor afacerii pentru diferite perioade de timp: La formularea obiectivelor urmează să se </a:t>
            </a:r>
            <a:r>
              <a:rPr lang="ro-MD" sz="3200" i="1" dirty="0" err="1"/>
              <a:t>ţină</a:t>
            </a:r>
            <a:r>
              <a:rPr lang="ro-MD" sz="3200" i="1" dirty="0"/>
              <a:t> cont de regula </a:t>
            </a:r>
            <a:r>
              <a:rPr lang="ro-MD" sz="3200" b="1" i="1" dirty="0"/>
              <a:t>SMART: </a:t>
            </a:r>
            <a:r>
              <a:rPr lang="ro-MD" sz="3200" i="1" dirty="0"/>
              <a:t>S – </a:t>
            </a:r>
            <a:r>
              <a:rPr lang="ro-MD" sz="3200" i="1" dirty="0" err="1"/>
              <a:t>specifi</a:t>
            </a:r>
            <a:r>
              <a:rPr lang="ro-MD" sz="3200" i="1" dirty="0"/>
              <a:t> c; M – măsurabil; A – (de) atins/abordabil; R – relevant; T – raportate la timp. Algoritmul: Verb + Substantiv + Valoare = Obiectiv . De exemplu: - “Majorarea volumul de </a:t>
            </a:r>
            <a:r>
              <a:rPr lang="ro-MD" sz="3200" i="1" dirty="0" err="1"/>
              <a:t>producţie</a:t>
            </a:r>
            <a:r>
              <a:rPr lang="ro-MD" sz="3200" i="1" dirty="0"/>
              <a:t> cu 10 % în următorul an”; sau - “Lansarea în cursul anului viitor a unui produs nou” etc.</a:t>
            </a:r>
            <a:endParaRPr lang="ru-MD" sz="3100" i="1" dirty="0"/>
          </a:p>
        </p:txBody>
      </p:sp>
    </p:spTree>
    <p:extLst>
      <p:ext uri="{BB962C8B-B14F-4D97-AF65-F5344CB8AC3E}">
        <p14:creationId xmlns:p14="http://schemas.microsoft.com/office/powerpoint/2010/main" val="4248277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tăText 4">
            <a:extLst>
              <a:ext uri="{FF2B5EF4-FFF2-40B4-BE49-F238E27FC236}">
                <a16:creationId xmlns:a16="http://schemas.microsoft.com/office/drawing/2014/main" id="{49D389EA-D6A6-4714-AB45-D8A23C5F9005}"/>
              </a:ext>
            </a:extLst>
          </p:cNvPr>
          <p:cNvSpPr txBox="1"/>
          <p:nvPr/>
        </p:nvSpPr>
        <p:spPr>
          <a:xfrm>
            <a:off x="808384" y="549393"/>
            <a:ext cx="1076076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MD" sz="3200" dirty="0"/>
              <a:t>De obicei, în activitatea antreprenorială pot fi </a:t>
            </a:r>
            <a:r>
              <a:rPr lang="ro-MD" sz="3200" dirty="0" err="1"/>
              <a:t>evidenţiate</a:t>
            </a:r>
            <a:r>
              <a:rPr lang="ro-MD" sz="3200" dirty="0"/>
              <a:t> patru tipuri de </a:t>
            </a:r>
            <a:r>
              <a:rPr lang="ro-MD" sz="3200" dirty="0" err="1"/>
              <a:t>planifi</a:t>
            </a:r>
            <a:r>
              <a:rPr lang="ro-MD" sz="3200" dirty="0"/>
              <a:t> </a:t>
            </a:r>
            <a:r>
              <a:rPr lang="ro-MD" sz="3200" dirty="0" err="1"/>
              <a:t>cări</a:t>
            </a:r>
            <a:r>
              <a:rPr lang="ro-MD" sz="3200" dirty="0"/>
              <a:t>: 1. </a:t>
            </a:r>
            <a:r>
              <a:rPr lang="ro-MD" sz="3200" dirty="0" err="1"/>
              <a:t>Planifi</a:t>
            </a:r>
            <a:r>
              <a:rPr lang="ro-MD" sz="3200" dirty="0"/>
              <a:t> </a:t>
            </a:r>
            <a:r>
              <a:rPr lang="ro-MD" sz="3200" dirty="0" err="1"/>
              <a:t>carea</a:t>
            </a:r>
            <a:r>
              <a:rPr lang="ro-MD" sz="3200" dirty="0"/>
              <a:t> operativă </a:t>
            </a:r>
          </a:p>
          <a:p>
            <a:r>
              <a:rPr lang="ro-MD" sz="3200" dirty="0"/>
              <a:t>2. </a:t>
            </a:r>
            <a:r>
              <a:rPr lang="ro-MD" sz="3200" dirty="0" err="1"/>
              <a:t>Planifi</a:t>
            </a:r>
            <a:r>
              <a:rPr lang="ro-MD" sz="3200" dirty="0"/>
              <a:t> </a:t>
            </a:r>
            <a:r>
              <a:rPr lang="ro-MD" sz="3200" dirty="0" err="1"/>
              <a:t>carea</a:t>
            </a:r>
            <a:r>
              <a:rPr lang="ro-MD" sz="3200" dirty="0"/>
              <a:t> pe termen scurt </a:t>
            </a:r>
          </a:p>
          <a:p>
            <a:r>
              <a:rPr lang="ro-MD" sz="3200" dirty="0"/>
              <a:t>3. </a:t>
            </a:r>
            <a:r>
              <a:rPr lang="ro-MD" sz="3200" dirty="0" err="1"/>
              <a:t>Planifi</a:t>
            </a:r>
            <a:r>
              <a:rPr lang="ro-MD" sz="3200" dirty="0"/>
              <a:t> </a:t>
            </a:r>
            <a:r>
              <a:rPr lang="ro-MD" sz="3200" dirty="0" err="1"/>
              <a:t>carea</a:t>
            </a:r>
            <a:r>
              <a:rPr lang="ro-MD" sz="3200" dirty="0"/>
              <a:t> pe termen mediu </a:t>
            </a:r>
          </a:p>
          <a:p>
            <a:r>
              <a:rPr lang="ro-MD" sz="3200" dirty="0"/>
              <a:t>4. </a:t>
            </a:r>
            <a:r>
              <a:rPr lang="ro-MD" sz="3200" dirty="0" err="1"/>
              <a:t>Planifi</a:t>
            </a:r>
            <a:r>
              <a:rPr lang="ro-MD" sz="3200" dirty="0"/>
              <a:t> </a:t>
            </a:r>
            <a:r>
              <a:rPr lang="ro-MD" sz="3200" dirty="0" err="1"/>
              <a:t>carea</a:t>
            </a:r>
            <a:r>
              <a:rPr lang="ro-MD" sz="3200" dirty="0"/>
              <a:t> strategică. </a:t>
            </a:r>
            <a:endParaRPr lang="ru-MD" sz="3100" i="1" dirty="0"/>
          </a:p>
        </p:txBody>
      </p:sp>
    </p:spTree>
    <p:extLst>
      <p:ext uri="{BB962C8B-B14F-4D97-AF65-F5344CB8AC3E}">
        <p14:creationId xmlns:p14="http://schemas.microsoft.com/office/powerpoint/2010/main" val="998830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B8EDDC9-FEB3-4428-9979-EE0138F1D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235" y="750428"/>
            <a:ext cx="11213985" cy="54784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MD" altLang="ru-MD" sz="35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Managerul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 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desfăşoară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o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activitate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specifică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domeniului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care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corespunde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profilului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organizaţiei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şi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poziţiei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ierarhice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pe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care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o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ocupă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avand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caracteristici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psihologice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impuse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de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personalitatea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sa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Astfel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,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managerul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poate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fi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un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model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pentru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unii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salariaţi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,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adoptă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un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 </a:t>
            </a:r>
            <a:r>
              <a:rPr kumimoji="0" lang="ru-MD" altLang="ru-MD" sz="3500" b="1" i="0" u="none" strike="noStrike" cap="none" normalizeH="0" baseline="0" dirty="0" err="1">
                <a:ln>
                  <a:noFill/>
                </a:ln>
                <a:solidFill>
                  <a:srgbClr val="0563C1"/>
                </a:solidFill>
                <a:effectLst/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stil</a:t>
            </a:r>
            <a:r>
              <a:rPr kumimoji="0" lang="ru-MD" altLang="ru-MD" sz="3500" b="1" i="0" u="none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ru-MD" altLang="ru-MD" sz="3500" b="1" i="0" u="none" strike="noStrike" cap="none" normalizeH="0" baseline="0" dirty="0" err="1">
                <a:ln>
                  <a:noFill/>
                </a:ln>
                <a:solidFill>
                  <a:srgbClr val="0563C1"/>
                </a:solidFill>
                <a:effectLst/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propriu</a:t>
            </a:r>
            <a:r>
              <a:rPr kumimoji="0" lang="ru-MD" altLang="ru-MD" sz="3500" b="1" i="0" u="none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ru-MD" altLang="ru-MD" sz="3500" b="1" i="0" u="none" strike="noStrike" cap="none" normalizeH="0" baseline="0" dirty="0" err="1">
                <a:ln>
                  <a:noFill/>
                </a:ln>
                <a:solidFill>
                  <a:srgbClr val="0563C1"/>
                </a:solidFill>
                <a:effectLst/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</a:t>
            </a:r>
            <a:r>
              <a:rPr kumimoji="0" lang="ru-MD" altLang="ru-MD" sz="3500" b="1" i="0" u="none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ru-MD" altLang="ru-MD" sz="3500" b="1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conducere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,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dezvoltă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o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anumită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cultură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managerială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etc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.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Analiza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evolutiei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mai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multor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firme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arata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ca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acestea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sunt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organizate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pe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diferite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stucturi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: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un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manager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cu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mai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multi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subordonati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sau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o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echipa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de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manageri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cu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mai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multi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kumimoji="0" lang="ru-MD" altLang="ru-MD" sz="35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subordonati</a:t>
            </a:r>
            <a:r>
              <a:rPr kumimoji="0" lang="ru-MD" altLang="ru-MD" sz="35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6801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tăText 4">
            <a:extLst>
              <a:ext uri="{FF2B5EF4-FFF2-40B4-BE49-F238E27FC236}">
                <a16:creationId xmlns:a16="http://schemas.microsoft.com/office/drawing/2014/main" id="{49D389EA-D6A6-4714-AB45-D8A23C5F9005}"/>
              </a:ext>
            </a:extLst>
          </p:cNvPr>
          <p:cNvSpPr txBox="1"/>
          <p:nvPr/>
        </p:nvSpPr>
        <p:spPr>
          <a:xfrm>
            <a:off x="538561" y="181957"/>
            <a:ext cx="10760764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MD" sz="3200" b="1" i="0" dirty="0">
                <a:solidFill>
                  <a:srgbClr val="101010"/>
                </a:solidFill>
                <a:effectLst/>
              </a:rPr>
              <a:t>Structura </a:t>
            </a:r>
            <a:r>
              <a:rPr lang="ro-MD" sz="3200" b="1" i="0" dirty="0" err="1">
                <a:solidFill>
                  <a:srgbClr val="101010"/>
                </a:solidFill>
                <a:effectLst/>
              </a:rPr>
              <a:t>organizatiei</a:t>
            </a:r>
            <a:r>
              <a:rPr lang="ro-MD" sz="3200" b="1" i="0" dirty="0">
                <a:solidFill>
                  <a:srgbClr val="101010"/>
                </a:solidFill>
                <a:effectLst/>
              </a:rPr>
              <a:t> cu un manager</a:t>
            </a:r>
          </a:p>
          <a:p>
            <a:pPr algn="l"/>
            <a:r>
              <a:rPr lang="ro-MD" sz="3200" b="0" i="0" dirty="0">
                <a:solidFill>
                  <a:srgbClr val="464E5B"/>
                </a:solidFill>
                <a:effectLst/>
              </a:rPr>
              <a:t>In acest caz managerul </a:t>
            </a:r>
            <a:r>
              <a:rPr lang="ro-MD" sz="3200" b="0" i="0" dirty="0" err="1">
                <a:solidFill>
                  <a:srgbClr val="464E5B"/>
                </a:solidFill>
                <a:effectLst/>
              </a:rPr>
              <a:t>isi</a:t>
            </a:r>
            <a:r>
              <a:rPr lang="ro-MD" sz="3200" b="0" i="0" dirty="0">
                <a:solidFill>
                  <a:srgbClr val="464E5B"/>
                </a:solidFill>
                <a:effectLst/>
              </a:rPr>
              <a:t> asuma toate </a:t>
            </a:r>
            <a:r>
              <a:rPr lang="ro-MD" sz="3200" b="0" i="0" dirty="0" err="1">
                <a:solidFill>
                  <a:srgbClr val="464E5B"/>
                </a:solidFill>
                <a:effectLst/>
              </a:rPr>
              <a:t>functiile</a:t>
            </a:r>
            <a:r>
              <a:rPr lang="ro-MD" sz="3200" b="0" i="0" dirty="0">
                <a:solidFill>
                  <a:srgbClr val="464E5B"/>
                </a:solidFill>
                <a:effectLst/>
              </a:rPr>
              <a:t> managementului. Daca firma are </a:t>
            </a:r>
            <a:r>
              <a:rPr lang="ro-MD" sz="3200" b="0" i="0" dirty="0" err="1">
                <a:solidFill>
                  <a:srgbClr val="464E5B"/>
                </a:solidFill>
                <a:effectLst/>
              </a:rPr>
              <a:t>success</a:t>
            </a:r>
            <a:r>
              <a:rPr lang="ro-MD" sz="3200" b="0" i="0" dirty="0">
                <a:solidFill>
                  <a:srgbClr val="464E5B"/>
                </a:solidFill>
                <a:effectLst/>
              </a:rPr>
              <a:t>, </a:t>
            </a:r>
            <a:r>
              <a:rPr lang="ro-MD" sz="3200" b="1" i="0" dirty="0">
                <a:solidFill>
                  <a:srgbClr val="292929"/>
                </a:solidFill>
                <a:effectLst/>
              </a:rPr>
              <a:t>managerul</a:t>
            </a:r>
            <a:r>
              <a:rPr lang="ro-MD" sz="3200" b="0" i="0" dirty="0">
                <a:solidFill>
                  <a:srgbClr val="464E5B"/>
                </a:solidFill>
                <a:effectLst/>
              </a:rPr>
              <a:t> tinde sa </a:t>
            </a:r>
            <a:r>
              <a:rPr lang="ro-MD" sz="3200" b="0" i="0" dirty="0" err="1">
                <a:solidFill>
                  <a:srgbClr val="464E5B"/>
                </a:solidFill>
                <a:effectLst/>
              </a:rPr>
              <a:t>isi</a:t>
            </a:r>
            <a:r>
              <a:rPr lang="ro-MD" sz="3200" b="0" i="0" dirty="0">
                <a:solidFill>
                  <a:srgbClr val="464E5B"/>
                </a:solidFill>
                <a:effectLst/>
              </a:rPr>
              <a:t> </a:t>
            </a:r>
            <a:r>
              <a:rPr lang="ro-MD" sz="3200" b="0" i="0" dirty="0" err="1">
                <a:solidFill>
                  <a:srgbClr val="464E5B"/>
                </a:solidFill>
                <a:effectLst/>
              </a:rPr>
              <a:t>largeasca</a:t>
            </a:r>
            <a:r>
              <a:rPr lang="ro-MD" sz="3200" b="0" i="0" dirty="0">
                <a:solidFill>
                  <a:srgbClr val="464E5B"/>
                </a:solidFill>
                <a:effectLst/>
              </a:rPr>
              <a:t> gama de </a:t>
            </a:r>
            <a:r>
              <a:rPr lang="ro-MD" sz="3200" b="0" i="0" dirty="0" err="1">
                <a:solidFill>
                  <a:srgbClr val="464E5B"/>
                </a:solidFill>
                <a:effectLst/>
              </a:rPr>
              <a:t>activitati</a:t>
            </a:r>
            <a:r>
              <a:rPr lang="ro-MD" sz="3200" b="0" i="0" dirty="0">
                <a:solidFill>
                  <a:srgbClr val="464E5B"/>
                </a:solidFill>
                <a:effectLst/>
              </a:rPr>
              <a:t> </a:t>
            </a:r>
            <a:r>
              <a:rPr lang="ro-MD" sz="3200" b="0" i="0" dirty="0" err="1">
                <a:solidFill>
                  <a:srgbClr val="464E5B"/>
                </a:solidFill>
                <a:effectLst/>
              </a:rPr>
              <a:t>sis</a:t>
            </a:r>
            <a:r>
              <a:rPr lang="ro-MD" sz="3200" b="0" i="0" dirty="0">
                <a:solidFill>
                  <a:srgbClr val="464E5B"/>
                </a:solidFill>
                <a:effectLst/>
              </a:rPr>
              <a:t> a </a:t>
            </a:r>
            <a:r>
              <a:rPr lang="ro-MD" sz="3200" b="0" i="0" dirty="0" err="1">
                <a:solidFill>
                  <a:srgbClr val="464E5B"/>
                </a:solidFill>
                <a:effectLst/>
              </a:rPr>
              <a:t>obtina</a:t>
            </a:r>
            <a:r>
              <a:rPr lang="ro-MD" sz="3200" b="0" i="0" dirty="0">
                <a:solidFill>
                  <a:srgbClr val="464E5B"/>
                </a:solidFill>
                <a:effectLst/>
              </a:rPr>
              <a:t> mai multe </a:t>
            </a:r>
            <a:r>
              <a:rPr lang="ro-MD" sz="3200" b="0" i="0" dirty="0" err="1">
                <a:solidFill>
                  <a:srgbClr val="464E5B"/>
                </a:solidFill>
                <a:effectLst/>
              </a:rPr>
              <a:t>piete</a:t>
            </a:r>
            <a:r>
              <a:rPr lang="ro-MD" sz="3200" b="0" i="0" dirty="0">
                <a:solidFill>
                  <a:srgbClr val="464E5B"/>
                </a:solidFill>
                <a:effectLst/>
              </a:rPr>
              <a:t> de desfacere. Munca sa devine </a:t>
            </a:r>
            <a:r>
              <a:rPr lang="ro-MD" sz="3200" b="0" i="0" dirty="0" err="1">
                <a:solidFill>
                  <a:srgbClr val="464E5B"/>
                </a:solidFill>
                <a:effectLst/>
              </a:rPr>
              <a:t>atat</a:t>
            </a:r>
            <a:r>
              <a:rPr lang="ro-MD" sz="3200" b="0" i="0" dirty="0">
                <a:solidFill>
                  <a:srgbClr val="464E5B"/>
                </a:solidFill>
                <a:effectLst/>
              </a:rPr>
              <a:t> de complexa, </a:t>
            </a:r>
            <a:r>
              <a:rPr lang="ro-MD" sz="3200" b="0" i="0" dirty="0" err="1">
                <a:solidFill>
                  <a:srgbClr val="464E5B"/>
                </a:solidFill>
                <a:effectLst/>
              </a:rPr>
              <a:t>incat</a:t>
            </a:r>
            <a:r>
              <a:rPr lang="ro-MD" sz="3200" b="0" i="0" dirty="0">
                <a:solidFill>
                  <a:srgbClr val="464E5B"/>
                </a:solidFill>
                <a:effectLst/>
              </a:rPr>
              <a:t> nu mai poate face fata singur. Poate recurge la </a:t>
            </a:r>
            <a:r>
              <a:rPr lang="ro-MD" sz="3200" b="0" i="0" dirty="0" err="1">
                <a:solidFill>
                  <a:srgbClr val="464E5B"/>
                </a:solidFill>
                <a:effectLst/>
              </a:rPr>
              <a:t>incredintarea</a:t>
            </a:r>
            <a:r>
              <a:rPr lang="ro-MD" sz="3200" b="0" i="0" dirty="0">
                <a:solidFill>
                  <a:srgbClr val="464E5B"/>
                </a:solidFill>
                <a:effectLst/>
              </a:rPr>
              <a:t> muncii de supervizare a </a:t>
            </a:r>
            <a:r>
              <a:rPr lang="ro-MD" sz="3200" b="0" i="0" dirty="0" err="1">
                <a:solidFill>
                  <a:srgbClr val="464E5B"/>
                </a:solidFill>
                <a:effectLst/>
              </a:rPr>
              <a:t>subordonatilor</a:t>
            </a:r>
            <a:r>
              <a:rPr lang="ro-MD" sz="3200" b="0" i="0" dirty="0">
                <a:solidFill>
                  <a:srgbClr val="464E5B"/>
                </a:solidFill>
                <a:effectLst/>
              </a:rPr>
              <a:t> altor manageri.</a:t>
            </a:r>
          </a:p>
          <a:p>
            <a:pPr algn="l"/>
            <a:endParaRPr lang="ro-MD" sz="3200" b="0" i="0" dirty="0">
              <a:solidFill>
                <a:srgbClr val="464E5B"/>
              </a:solidFill>
              <a:effectLst/>
            </a:endParaRPr>
          </a:p>
          <a:p>
            <a:pPr algn="ctr"/>
            <a:r>
              <a:rPr lang="ro-MD" sz="3200" b="1" i="0" dirty="0">
                <a:solidFill>
                  <a:srgbClr val="101010"/>
                </a:solidFill>
                <a:effectLst/>
              </a:rPr>
              <a:t>Structura cu manageri </a:t>
            </a:r>
            <a:r>
              <a:rPr lang="ro-MD" sz="3200" b="1" i="0" dirty="0" err="1">
                <a:solidFill>
                  <a:srgbClr val="101010"/>
                </a:solidFill>
                <a:effectLst/>
              </a:rPr>
              <a:t>specializati</a:t>
            </a:r>
            <a:endParaRPr lang="ro-MD" sz="3200" b="1" i="0" dirty="0">
              <a:solidFill>
                <a:srgbClr val="101010"/>
              </a:solidFill>
              <a:effectLst/>
            </a:endParaRPr>
          </a:p>
          <a:p>
            <a:pPr algn="l"/>
            <a:r>
              <a:rPr lang="ro-MD" sz="3200" b="0" i="0" dirty="0">
                <a:solidFill>
                  <a:srgbClr val="464E5B"/>
                </a:solidFill>
                <a:effectLst/>
              </a:rPr>
              <a:t>Structura poate deveni mai complexa atunci </a:t>
            </a:r>
            <a:r>
              <a:rPr lang="ro-MD" sz="3200" b="0" i="0" dirty="0" err="1">
                <a:solidFill>
                  <a:srgbClr val="464E5B"/>
                </a:solidFill>
                <a:effectLst/>
              </a:rPr>
              <a:t>cand</a:t>
            </a:r>
            <a:r>
              <a:rPr lang="ro-MD" sz="3200" b="0" i="0" dirty="0">
                <a:solidFill>
                  <a:srgbClr val="464E5B"/>
                </a:solidFill>
                <a:effectLst/>
              </a:rPr>
              <a:t> exista intre manageri </a:t>
            </a:r>
            <a:r>
              <a:rPr lang="ro-MD" sz="3200" b="0" i="0" dirty="0" err="1">
                <a:solidFill>
                  <a:srgbClr val="464E5B"/>
                </a:solidFill>
                <a:effectLst/>
              </a:rPr>
              <a:t>relatii</a:t>
            </a:r>
            <a:r>
              <a:rPr lang="ro-MD" sz="3200" b="0" i="0" dirty="0">
                <a:solidFill>
                  <a:srgbClr val="464E5B"/>
                </a:solidFill>
                <a:effectLst/>
              </a:rPr>
              <a:t> verticale si orizontale. Din punct de vedere al </a:t>
            </a:r>
            <a:r>
              <a:rPr lang="ro-MD" sz="3200" b="0" i="0" dirty="0" err="1">
                <a:solidFill>
                  <a:srgbClr val="464E5B"/>
                </a:solidFill>
                <a:effectLst/>
              </a:rPr>
              <a:t>pozitiei</a:t>
            </a:r>
            <a:r>
              <a:rPr lang="ro-MD" sz="3200" b="0" i="0" dirty="0">
                <a:solidFill>
                  <a:srgbClr val="464E5B"/>
                </a:solidFill>
                <a:effectLst/>
              </a:rPr>
              <a:t> ocupate in ierarhia conducerii exista 3 categorii de manageri</a:t>
            </a:r>
          </a:p>
        </p:txBody>
      </p:sp>
    </p:spTree>
    <p:extLst>
      <p:ext uri="{BB962C8B-B14F-4D97-AF65-F5344CB8AC3E}">
        <p14:creationId xmlns:p14="http://schemas.microsoft.com/office/powerpoint/2010/main" val="75089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887</Words>
  <Application>Microsoft Office PowerPoint</Application>
  <PresentationFormat>Ecran lat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Temă Office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Dalina</dc:creator>
  <cp:lastModifiedBy>Dalina</cp:lastModifiedBy>
  <cp:revision>10</cp:revision>
  <dcterms:created xsi:type="dcterms:W3CDTF">2021-10-15T06:56:24Z</dcterms:created>
  <dcterms:modified xsi:type="dcterms:W3CDTF">2021-11-12T12:34:37Z</dcterms:modified>
</cp:coreProperties>
</file>