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3" r:id="rId3"/>
    <p:sldId id="258" r:id="rId4"/>
    <p:sldId id="264" r:id="rId5"/>
    <p:sldId id="272" r:id="rId6"/>
    <p:sldId id="274" r:id="rId7"/>
    <p:sldId id="273" r:id="rId8"/>
    <p:sldId id="276" r:id="rId9"/>
    <p:sldId id="282" r:id="rId10"/>
    <p:sldId id="277" r:id="rId11"/>
    <p:sldId id="278" r:id="rId12"/>
    <p:sldId id="281" r:id="rId13"/>
    <p:sldId id="279" r:id="rId14"/>
    <p:sldId id="280" r:id="rId15"/>
    <p:sldId id="28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14" autoAdjust="0"/>
    <p:restoredTop sz="94660" autoAdjust="0"/>
  </p:normalViewPr>
  <p:slideViewPr>
    <p:cSldViewPr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o-RO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o-RO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o-RO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F3FE50-3921-429D-A168-0319D477A4F4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525371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o-RO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o-RO"/>
          </a:p>
        </p:txBody>
      </p:sp>
      <p:sp>
        <p:nvSpPr>
          <p:cNvPr id="116740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Click to edit Master text styles</a:t>
            </a:r>
          </a:p>
          <a:p>
            <a:pPr lvl="1"/>
            <a:r>
              <a:rPr lang="en-US" altLang="ro-RO" smtClean="0"/>
              <a:t>Second level</a:t>
            </a:r>
          </a:p>
          <a:p>
            <a:pPr lvl="2"/>
            <a:r>
              <a:rPr lang="en-US" altLang="ro-RO" smtClean="0"/>
              <a:t>Third level</a:t>
            </a:r>
          </a:p>
          <a:p>
            <a:pPr lvl="3"/>
            <a:r>
              <a:rPr lang="en-US" altLang="ro-RO" smtClean="0"/>
              <a:t>Fourth level</a:t>
            </a:r>
          </a:p>
          <a:p>
            <a:pPr lvl="4"/>
            <a:r>
              <a:rPr lang="en-US" altLang="ro-RO" smtClean="0"/>
              <a:t>Fifth level</a:t>
            </a:r>
          </a:p>
        </p:txBody>
      </p:sp>
      <p:sp>
        <p:nvSpPr>
          <p:cNvPr id="1167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o-RO"/>
          </a:p>
        </p:txBody>
      </p:sp>
      <p:sp>
        <p:nvSpPr>
          <p:cNvPr id="1167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3ABBC6-8A45-4474-8F8B-B7C36DA396D1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153324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60844-2127-4A98-8FED-CB7D1AFBA9B5}" type="slidenum">
              <a:rPr lang="en-US" altLang="ro-RO"/>
              <a:pPr/>
              <a:t>1</a:t>
            </a:fld>
            <a:endParaRPr lang="en-US" altLang="ro-RO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o-RO"/>
          </a:p>
        </p:txBody>
      </p:sp>
    </p:spTree>
    <p:extLst>
      <p:ext uri="{BB962C8B-B14F-4D97-AF65-F5344CB8AC3E}">
        <p14:creationId xmlns:p14="http://schemas.microsoft.com/office/powerpoint/2010/main" val="105594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3B960-6780-4DD3-81C9-66D7BBBDBF33}" type="slidenum">
              <a:rPr lang="en-US" altLang="ro-RO"/>
              <a:pPr/>
              <a:t>4</a:t>
            </a:fld>
            <a:endParaRPr lang="en-US" altLang="ro-RO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o-RO"/>
          </a:p>
        </p:txBody>
      </p:sp>
    </p:spTree>
    <p:extLst>
      <p:ext uri="{BB962C8B-B14F-4D97-AF65-F5344CB8AC3E}">
        <p14:creationId xmlns:p14="http://schemas.microsoft.com/office/powerpoint/2010/main" val="33864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ro-RO" noProof="0" smtClean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ro-RO" noProof="0" smtClean="0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ro-RO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ro-RO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CBFD1A6-0A5F-46F8-87D4-620270E4C491}" type="slidenum">
              <a:rPr lang="en-US" altLang="ro-RO"/>
              <a:pPr/>
              <a:t>‹#›</a:t>
            </a:fld>
            <a:endParaRPr lang="en-US" altLang="ro-RO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ECC22-C579-49CA-B26A-5E0F596440B6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016799434"/>
      </p:ext>
    </p:extLst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84F08-6F90-4448-9A53-41DF42992039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508024564"/>
      </p:ext>
    </p:extLst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A871F-7616-4D91-85EB-61DF29FDB447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037915023"/>
      </p:ext>
    </p:extLst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C7DE8-F2F7-41D1-8D42-9A703C3F42AC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802628525"/>
      </p:ext>
    </p:extLst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4584-2E3D-4C74-BA2E-B46C99EC9FDA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85410843"/>
      </p:ext>
    </p:extLst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0D80-A00E-4191-91DB-0149B4A10CD8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09728748"/>
      </p:ext>
    </p:extLst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1A419-5AC4-426E-89BC-5005641547B0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798064464"/>
      </p:ext>
    </p:extLst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103F0-8649-4967-81F5-446E83E023B3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253665714"/>
      </p:ext>
    </p:extLst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C88BA-F078-4FFD-99D6-9D4DC789E133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286203663"/>
      </p:ext>
    </p:extLst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C6B20-8B8C-49DE-9A30-FF43AB90C8B1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630753532"/>
      </p:ext>
    </p:extLst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o-RO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o-RO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o-RO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o-RO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o-RO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o-RO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o-RO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Click to edit Master text styles</a:t>
            </a:r>
          </a:p>
          <a:p>
            <a:pPr lvl="1"/>
            <a:r>
              <a:rPr lang="en-US" altLang="ro-RO" smtClean="0"/>
              <a:t>Second level</a:t>
            </a:r>
          </a:p>
          <a:p>
            <a:pPr lvl="2"/>
            <a:r>
              <a:rPr lang="en-US" altLang="ro-RO" smtClean="0"/>
              <a:t>Third level</a:t>
            </a:r>
          </a:p>
          <a:p>
            <a:pPr lvl="3"/>
            <a:r>
              <a:rPr lang="en-US" altLang="ro-RO" smtClean="0"/>
              <a:t>Fourth level</a:t>
            </a:r>
          </a:p>
          <a:p>
            <a:pPr lvl="4"/>
            <a:r>
              <a:rPr lang="en-US" altLang="ro-RO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o-RO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o-RO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CA70F0-F97A-47CE-A5E7-897196D24E34}" type="slidenum">
              <a:rPr lang="en-US" altLang="ro-RO"/>
              <a:pPr/>
              <a:t>‹#›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spd="med">
    <p:newsflash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68B8-1989-46A7-8963-44C5FA9B352C}" type="slidenum">
              <a:rPr lang="en-US" altLang="ro-RO"/>
              <a:pPr/>
              <a:t>1</a:t>
            </a:fld>
            <a:endParaRPr lang="en-US" altLang="ro-RO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838200" y="393700"/>
            <a:ext cx="7620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o-RO" sz="2000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1295400" y="2743200"/>
            <a:ext cx="6629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ro-RO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Elaborarea </a:t>
            </a:r>
            <a:r>
              <a:rPr lang="ro-RO" altLang="ro-RO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Planului de Afaceri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ro-RO" altLang="ro-RO" sz="2200">
                <a:solidFill>
                  <a:srgbClr val="006600"/>
                </a:solidFill>
                <a:latin typeface="Verdana" panose="020B0604030504040204" pitchFamily="34" charset="0"/>
              </a:rPr>
              <a:t>(Business Plan)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ro-RO" altLang="ro-RO" sz="28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ro-RO" altLang="ro-RO" sz="1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ro-RO" altLang="ro-RO" sz="1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440A-195E-4DB0-9879-CBD601AAD077}" type="slidenum">
              <a:rPr lang="en-US" altLang="ro-RO"/>
              <a:pPr/>
              <a:t>10</a:t>
            </a:fld>
            <a:endParaRPr lang="en-US" altLang="ro-RO"/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524000" y="1066800"/>
            <a:ext cx="5600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Plan de Marketing</a:t>
            </a:r>
            <a:endParaRPr lang="en-US" altLang="ro-RO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746125" y="2166938"/>
            <a:ext cx="71024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ro-RO"/>
              <a:t> </a:t>
            </a:r>
            <a:r>
              <a:rPr lang="ro-RO" altLang="ro-RO" sz="2200">
                <a:latin typeface="Verdana" panose="020B0604030504040204" pitchFamily="34" charset="0"/>
              </a:rPr>
              <a:t>Preţ</a:t>
            </a:r>
          </a:p>
          <a:p>
            <a:endParaRPr lang="ro-RO" altLang="ro-RO" sz="22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ro-RO" altLang="ro-RO" sz="2200">
                <a:latin typeface="Verdana" panose="020B0604030504040204" pitchFamily="34" charset="0"/>
              </a:rPr>
              <a:t> Produs</a:t>
            </a:r>
          </a:p>
          <a:p>
            <a:endParaRPr lang="ro-RO" altLang="ro-RO" sz="22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ro-RO" altLang="ro-RO" sz="2200">
                <a:latin typeface="Verdana" panose="020B0604030504040204" pitchFamily="34" charset="0"/>
              </a:rPr>
              <a:t> Plasare</a:t>
            </a:r>
          </a:p>
          <a:p>
            <a:endParaRPr lang="ro-RO" altLang="ro-RO" sz="22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ro-RO" altLang="ro-RO" sz="2200">
                <a:latin typeface="Verdana" panose="020B0604030504040204" pitchFamily="34" charset="0"/>
              </a:rPr>
              <a:t> Promovare</a:t>
            </a:r>
            <a:endParaRPr lang="en-US" altLang="ro-RO" sz="22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CAD2-D4BA-40C2-B491-AED564107390}" type="slidenum">
              <a:rPr lang="en-US" altLang="ro-RO"/>
              <a:pPr/>
              <a:t>11</a:t>
            </a:fld>
            <a:endParaRPr lang="en-US" altLang="ro-RO"/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1524000" y="1066800"/>
            <a:ext cx="5600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Activitatea</a:t>
            </a:r>
            <a:r>
              <a:rPr lang="en-US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Opera</a:t>
            </a:r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ţ</a:t>
            </a:r>
            <a:r>
              <a:rPr lang="en-US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ional</a:t>
            </a:r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ă</a:t>
            </a:r>
            <a:r>
              <a:rPr lang="en-US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sau Plan de Producţie</a:t>
            </a:r>
            <a:endParaRPr lang="en-US" altLang="ro-RO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669925" y="2166938"/>
            <a:ext cx="7265988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ro-RO"/>
              <a:t> </a:t>
            </a:r>
            <a:r>
              <a:rPr lang="en-US" altLang="ro-RO" sz="2200">
                <a:latin typeface="Verdana" panose="020B0604030504040204" pitchFamily="34" charset="0"/>
              </a:rPr>
              <a:t>De </a:t>
            </a:r>
            <a:r>
              <a:rPr lang="ro-RO" altLang="ro-RO" sz="2200">
                <a:latin typeface="Verdana" panose="020B0604030504040204" pitchFamily="34" charset="0"/>
              </a:rPr>
              <a:t>ce aveţi nevoie pentru a începe activitatea:</a:t>
            </a:r>
            <a:endParaRPr lang="en-US" altLang="ro-RO" sz="2200">
              <a:latin typeface="Verdan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1900">
                <a:latin typeface="Verdana" panose="020B0604030504040204" pitchFamily="34" charset="0"/>
              </a:rPr>
              <a:t>Încăpere</a:t>
            </a:r>
            <a:r>
              <a:rPr lang="en-US" altLang="ro-RO" sz="1900">
                <a:latin typeface="Verdana" panose="020B0604030504040204" pitchFamily="34" charset="0"/>
              </a:rPr>
              <a:t>, </a:t>
            </a:r>
            <a:r>
              <a:rPr lang="ro-RO" altLang="ro-RO" sz="1900">
                <a:latin typeface="Verdana" panose="020B0604030504040204" pitchFamily="34" charset="0"/>
              </a:rPr>
              <a:t>echipament, materie primă</a:t>
            </a:r>
            <a:r>
              <a:rPr lang="en-US" altLang="ro-RO" sz="1900">
                <a:latin typeface="Verdana" panose="020B0604030504040204" pitchFamily="34" charset="0"/>
              </a:rPr>
              <a:t>, </a:t>
            </a:r>
            <a:r>
              <a:rPr lang="ro-RO" altLang="ro-RO" sz="1900">
                <a:latin typeface="Verdana" panose="020B0604030504040204" pitchFamily="34" charset="0"/>
              </a:rPr>
              <a:t>materiale</a:t>
            </a:r>
            <a:endParaRPr lang="en-US" altLang="ro-RO" sz="1900">
              <a:latin typeface="Verdana" panose="020B0604030504040204" pitchFamily="34" charset="0"/>
            </a:endParaRPr>
          </a:p>
          <a:p>
            <a:pPr>
              <a:buFontTx/>
              <a:buChar char="-"/>
            </a:pPr>
            <a:endParaRPr lang="en-US" altLang="ro-RO" sz="19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Cine-s furnizorii Dvs.?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endParaRPr lang="ro-RO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Care </a:t>
            </a:r>
            <a:r>
              <a:rPr lang="ro-RO" altLang="ro-RO" sz="2200">
                <a:latin typeface="Verdana" panose="020B0604030504040204" pitchFamily="34" charset="0"/>
              </a:rPr>
              <a:t>sunt etapele procesului de producţie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Ce capacitate </a:t>
            </a:r>
            <a:r>
              <a:rPr lang="en-US" altLang="ro-RO" sz="2200">
                <a:latin typeface="Verdana" panose="020B0604030504040204" pitchFamily="34" charset="0"/>
              </a:rPr>
              <a:t>de </a:t>
            </a:r>
            <a:r>
              <a:rPr lang="ro-RO" altLang="ro-RO" sz="2200">
                <a:latin typeface="Verdana" panose="020B0604030504040204" pitchFamily="34" charset="0"/>
              </a:rPr>
              <a:t>producţie veţi avea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Costurile de producţie </a:t>
            </a:r>
            <a:r>
              <a:rPr lang="en-US" altLang="ro-RO" sz="2200">
                <a:latin typeface="Verdana" panose="020B0604030504040204" pitchFamily="34" charset="0"/>
              </a:rPr>
              <a:t>– c</a:t>
            </a:r>
            <a:r>
              <a:rPr lang="ro-RO" altLang="ro-RO" sz="2200">
                <a:latin typeface="Verdana" panose="020B0604030504040204" pitchFamily="34" charset="0"/>
              </a:rPr>
              <a:t>are</a:t>
            </a: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va</a:t>
            </a: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fi costul unitar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8B81-2B14-49FB-8676-DC4F8CA0989E}" type="slidenum">
              <a:rPr lang="en-US" altLang="ro-RO"/>
              <a:pPr/>
              <a:t>12</a:t>
            </a:fld>
            <a:endParaRPr lang="en-US" altLang="ro-RO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524000" y="1066800"/>
            <a:ext cx="5600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Plan de </a:t>
            </a:r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Acţiune</a:t>
            </a:r>
            <a:endParaRPr lang="en-US" altLang="ro-RO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898525" y="2266950"/>
            <a:ext cx="7834313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ro-RO" sz="2000">
                <a:latin typeface="Verdana" panose="020B0604030504040204" pitchFamily="34" charset="0"/>
              </a:rPr>
              <a:t> </a:t>
            </a:r>
            <a:r>
              <a:rPr lang="en-US" altLang="ro-RO" sz="2200">
                <a:latin typeface="Verdana" panose="020B0604030504040204" pitchFamily="34" charset="0"/>
              </a:rPr>
              <a:t>C</a:t>
            </a:r>
            <a:r>
              <a:rPr lang="ro-RO" altLang="ro-RO" sz="2200">
                <a:latin typeface="Verdana" panose="020B0604030504040204" pitchFamily="34" charset="0"/>
              </a:rPr>
              <a:t>â</a:t>
            </a:r>
            <a:r>
              <a:rPr lang="en-US" altLang="ro-RO" sz="2200">
                <a:latin typeface="Verdana" panose="020B0604030504040204" pitchFamily="34" charset="0"/>
              </a:rPr>
              <a:t>nd </a:t>
            </a:r>
            <a:r>
              <a:rPr lang="ro-RO" altLang="ro-RO" sz="2200">
                <a:latin typeface="Verdana" panose="020B0604030504040204" pitchFamily="34" charset="0"/>
              </a:rPr>
              <a:t>planificaţi să achiziţionaţi echipamentul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C</a:t>
            </a:r>
            <a:r>
              <a:rPr lang="ro-RO" altLang="ro-RO" sz="2200">
                <a:latin typeface="Verdana" panose="020B0604030504040204" pitchFamily="34" charset="0"/>
              </a:rPr>
              <a:t>â</a:t>
            </a:r>
            <a:r>
              <a:rPr lang="en-US" altLang="ro-RO" sz="2200">
                <a:latin typeface="Verdana" panose="020B0604030504040204" pitchFamily="34" charset="0"/>
              </a:rPr>
              <a:t>nd </a:t>
            </a:r>
            <a:r>
              <a:rPr lang="ro-RO" altLang="ro-RO" sz="2200">
                <a:latin typeface="Verdana" panose="020B0604030504040204" pitchFamily="34" charset="0"/>
              </a:rPr>
              <a:t>veţi începe producerea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C</a:t>
            </a:r>
            <a:r>
              <a:rPr lang="ro-RO" altLang="ro-RO" sz="2200">
                <a:latin typeface="Verdana" panose="020B0604030504040204" pitchFamily="34" charset="0"/>
              </a:rPr>
              <a:t>â</a:t>
            </a:r>
            <a:r>
              <a:rPr lang="en-US" altLang="ro-RO" sz="2200">
                <a:latin typeface="Verdana" panose="020B0604030504040204" pitchFamily="34" charset="0"/>
              </a:rPr>
              <a:t>nd </a:t>
            </a:r>
            <a:r>
              <a:rPr lang="ro-RO" altLang="ro-RO" sz="2200">
                <a:latin typeface="Verdana" panose="020B0604030504040204" pitchFamily="34" charset="0"/>
              </a:rPr>
              <a:t>veţi începe vânzările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C</a:t>
            </a:r>
            <a:r>
              <a:rPr lang="ro-RO" altLang="ro-RO" sz="2200">
                <a:latin typeface="Verdana" panose="020B0604030504040204" pitchFamily="34" charset="0"/>
              </a:rPr>
              <a:t>â</a:t>
            </a:r>
            <a:r>
              <a:rPr lang="en-US" altLang="ro-RO" sz="2200">
                <a:latin typeface="Verdana" panose="020B0604030504040204" pitchFamily="34" charset="0"/>
              </a:rPr>
              <a:t>nd </a:t>
            </a:r>
            <a:r>
              <a:rPr lang="ro-RO" altLang="ro-RO" sz="2200">
                <a:latin typeface="Verdana" panose="020B0604030504040204" pitchFamily="34" charset="0"/>
              </a:rPr>
              <a:t>veţi începe promovarea produselor/serviciilor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etc.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7379-BF5A-4B6F-BA93-33723B19C170}" type="slidenum">
              <a:rPr lang="en-US" altLang="ro-RO"/>
              <a:pPr/>
              <a:t>13</a:t>
            </a:fld>
            <a:endParaRPr lang="en-US" altLang="ro-RO"/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1524000" y="1066800"/>
            <a:ext cx="5600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Finanţarea Afacerii</a:t>
            </a:r>
            <a:endParaRPr lang="en-US" altLang="ro-RO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669925" y="2166938"/>
            <a:ext cx="7450138" cy="249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o-RO"/>
              <a:t> </a:t>
            </a:r>
          </a:p>
          <a:p>
            <a:pPr>
              <a:buFontTx/>
              <a:buChar char="•"/>
            </a:pPr>
            <a:r>
              <a:rPr lang="en-US" altLang="ro-RO"/>
              <a:t> </a:t>
            </a:r>
            <a:r>
              <a:rPr lang="en-US" altLang="ro-RO" sz="2200">
                <a:latin typeface="Verdana" panose="020B0604030504040204" pitchFamily="34" charset="0"/>
              </a:rPr>
              <a:t>De </a:t>
            </a:r>
            <a:r>
              <a:rPr lang="ro-RO" altLang="ro-RO" sz="2200">
                <a:latin typeface="Verdana" panose="020B0604030504040204" pitchFamily="34" charset="0"/>
              </a:rPr>
              <a:t>câţi bani aveţi nevoie pentru a porni afacerea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r>
              <a:rPr lang="en-US" altLang="ro-RO" sz="2200">
                <a:latin typeface="Verdana" panose="020B0604030504040204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n-US" altLang="ro-RO" sz="2200">
                <a:latin typeface="Verdana" panose="020B0604030504040204" pitchFamily="34" charset="0"/>
              </a:rPr>
              <a:t> Din </a:t>
            </a:r>
            <a:r>
              <a:rPr lang="ro-RO" altLang="ro-RO" sz="2200">
                <a:latin typeface="Verdana" panose="020B0604030504040204" pitchFamily="34" charset="0"/>
              </a:rPr>
              <a:t>ce surse veţi finanţa afacerea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r>
              <a:rPr lang="en-US" altLang="ro-RO" sz="2200">
                <a:latin typeface="Verdana" panose="020B0604030504040204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Dacă apelaţi la credit – ce puteţi oferi in gaj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endParaRPr lang="en-US" altLang="ro-RO" sz="22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7C20-5F64-4BDF-91F5-60750DD453D6}" type="slidenum">
              <a:rPr lang="en-US" altLang="ro-RO"/>
              <a:pPr/>
              <a:t>14</a:t>
            </a:fld>
            <a:endParaRPr lang="en-US" altLang="ro-RO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1524000" y="1066800"/>
            <a:ext cx="5600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Informaţii Financiare</a:t>
            </a:r>
            <a:endParaRPr lang="en-US" altLang="ro-RO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669925" y="2166938"/>
            <a:ext cx="6992938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ro-RO"/>
              <a:t> </a:t>
            </a:r>
            <a:r>
              <a:rPr lang="en-US" altLang="ro-RO" sz="2200">
                <a:latin typeface="Verdana" panose="020B0604030504040204" pitchFamily="34" charset="0"/>
              </a:rPr>
              <a:t>Care </a:t>
            </a:r>
            <a:r>
              <a:rPr lang="ro-RO" altLang="ro-RO" sz="2200">
                <a:latin typeface="Verdana" panose="020B0604030504040204" pitchFamily="34" charset="0"/>
              </a:rPr>
              <a:t>este venitul estimat pe primul </a:t>
            </a:r>
            <a:r>
              <a:rPr lang="en-US" altLang="ro-RO" sz="2200">
                <a:latin typeface="Verdana" panose="020B0604030504040204" pitchFamily="34" charset="0"/>
              </a:rPr>
              <a:t>an?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Care </a:t>
            </a:r>
            <a:r>
              <a:rPr lang="ro-RO" altLang="ro-RO" sz="2200">
                <a:latin typeface="Verdana" panose="020B0604030504040204" pitchFamily="34" charset="0"/>
              </a:rPr>
              <a:t>sunt costurile totale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Ce profit veţi obţine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Cum </a:t>
            </a:r>
            <a:r>
              <a:rPr lang="ro-RO" altLang="ro-RO" sz="2200">
                <a:latin typeface="Verdana" panose="020B0604030504040204" pitchFamily="34" charset="0"/>
              </a:rPr>
              <a:t>veţi folosi profitul obţinut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Care </a:t>
            </a:r>
            <a:r>
              <a:rPr lang="ro-RO" altLang="ro-RO" sz="2200">
                <a:latin typeface="Verdana" panose="020B0604030504040204" pitchFamily="34" charset="0"/>
              </a:rPr>
              <a:t>este pragul de rentabilitate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Câţi bani aveţi pentru rambursarea creditului</a:t>
            </a:r>
            <a:r>
              <a:rPr lang="en-US" altLang="ro-RO" sz="2200">
                <a:latin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o-RO" altLang="ro-RO"/>
              <a:t>Vă Mulţumesc</a:t>
            </a:r>
            <a:endParaRPr lang="en-US" altLang="ro-RO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3A3F-BF18-4D92-B4E6-6E1368A67B25}" type="slidenum">
              <a:rPr lang="en-US" altLang="ro-RO"/>
              <a:pPr/>
              <a:t>2</a:t>
            </a:fld>
            <a:endParaRPr lang="en-US" altLang="ro-RO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219200" y="939800"/>
            <a:ext cx="1885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ro-RO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Definiţie</a:t>
            </a:r>
            <a:endParaRPr lang="en-US" altLang="ro-RO" sz="28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533400" y="2286000"/>
            <a:ext cx="80772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o-MD" altLang="ro-RO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Planul de Afaceri</a:t>
            </a:r>
            <a:r>
              <a:rPr lang="ro-MD" altLang="ro-RO" sz="2200">
                <a:latin typeface="Verdana" panose="020B0604030504040204" pitchFamily="34" charset="0"/>
              </a:rPr>
              <a:t> – </a:t>
            </a:r>
            <a:r>
              <a:rPr lang="ro-MD" altLang="ro-RO" sz="2000">
                <a:latin typeface="Verdana" panose="020B0604030504040204" pitchFamily="34" charset="0"/>
              </a:rPr>
              <a:t>document prin care Întreprinderea</a:t>
            </a:r>
            <a:r>
              <a:rPr lang="en-US" altLang="ro-RO" sz="2000">
                <a:latin typeface="Verdana" panose="020B060403050404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ro-RO" sz="2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altLang="ro-RO" sz="2000">
                <a:latin typeface="Verdana" panose="020B0604030504040204" pitchFamily="34" charset="0"/>
              </a:rPr>
              <a:t>arată starea actuală a lucrurilor.</a:t>
            </a:r>
            <a:r>
              <a:rPr lang="ro-MD" altLang="ro-RO" sz="2000">
                <a:latin typeface="Verdana" panose="020B060403050404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ro-MD" altLang="ro-RO" sz="2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MD" altLang="ro-RO" sz="2000">
                <a:latin typeface="Verdana" panose="020B0604030504040204" pitchFamily="34" charset="0"/>
              </a:rPr>
              <a:t>îşi stabileşte scopurile pe care vrea să le atingă.</a:t>
            </a:r>
          </a:p>
          <a:p>
            <a:pPr>
              <a:buFont typeface="Wingdings" panose="05000000000000000000" pitchFamily="2" charset="2"/>
              <a:buChar char="ü"/>
            </a:pPr>
            <a:endParaRPr lang="ro-MD" altLang="ro-RO" sz="2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MD" altLang="ro-RO" sz="2000">
                <a:latin typeface="Verdana" panose="020B0604030504040204" pitchFamily="34" charset="0"/>
              </a:rPr>
              <a:t>arată cum va atinge scopurile stabilite.</a:t>
            </a:r>
            <a:endParaRPr lang="en-US" altLang="ro-RO" sz="2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o-RO" altLang="ro-RO" sz="2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o-RO" altLang="ro-RO" sz="20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ro-RO" sz="20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E262-3B36-4249-A3C1-FCED1DBD3D7A}" type="slidenum">
              <a:rPr lang="en-US" altLang="ro-RO"/>
              <a:pPr/>
              <a:t>3</a:t>
            </a:fld>
            <a:endParaRPr lang="en-US" altLang="ro-RO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219200" y="990600"/>
            <a:ext cx="461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Scopul planului de afaceri</a:t>
            </a:r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609600" y="2362200"/>
            <a:ext cx="7620000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o-RO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1. </a:t>
            </a:r>
            <a:r>
              <a:rPr lang="ro-RO" altLang="ro-RO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Obţinerea Creditului</a:t>
            </a:r>
            <a:r>
              <a:rPr lang="ro-RO" altLang="ro-RO" sz="2000">
                <a:latin typeface="Verdana" panose="020B0604030504040204" pitchFamily="34" charset="0"/>
              </a:rPr>
              <a:t> </a:t>
            </a:r>
          </a:p>
          <a:p>
            <a:pPr lvl="1"/>
            <a:r>
              <a:rPr lang="ro-RO" altLang="ro-RO" sz="1800">
                <a:latin typeface="Verdana" panose="020B0604030504040204" pitchFamily="34" charset="0"/>
              </a:rPr>
              <a:t>Băncile cer planul de afaceri pentru a vedea</a:t>
            </a:r>
            <a:r>
              <a:rPr lang="en-US" altLang="ro-RO" sz="1800">
                <a:latin typeface="Verdana" panose="020B0604030504040204" pitchFamily="34" charset="0"/>
              </a:rPr>
              <a:t>:</a:t>
            </a:r>
            <a:r>
              <a:rPr lang="ro-RO" altLang="ro-RO" sz="1800">
                <a:latin typeface="Verdana" panose="020B0604030504040204" pitchFamily="34" charset="0"/>
              </a:rPr>
              <a:t> </a:t>
            </a:r>
            <a:endParaRPr lang="en-US" altLang="ro-RO" sz="1800">
              <a:latin typeface="Verdana" panose="020B0604030504040204" pitchFamily="34" charset="0"/>
            </a:endParaRPr>
          </a:p>
          <a:p>
            <a:pPr lvl="2">
              <a:buFontTx/>
              <a:buChar char="•"/>
            </a:pPr>
            <a:r>
              <a:rPr lang="en-US" altLang="ro-RO" sz="1800">
                <a:latin typeface="Verdana" panose="020B0604030504040204" pitchFamily="34" charset="0"/>
              </a:rPr>
              <a:t> </a:t>
            </a:r>
            <a:r>
              <a:rPr lang="ro-RO" altLang="ro-RO" sz="1800">
                <a:latin typeface="Verdana" panose="020B0604030504040204" pitchFamily="34" charset="0"/>
              </a:rPr>
              <a:t>de câţi bani aveţi nevoie şi </a:t>
            </a:r>
            <a:r>
              <a:rPr lang="en-US" altLang="ro-RO" sz="1800">
                <a:latin typeface="Verdana" panose="020B0604030504040204" pitchFamily="34" charset="0"/>
              </a:rPr>
              <a:t>cum </a:t>
            </a:r>
            <a:r>
              <a:rPr lang="ro-RO" altLang="ro-RO" sz="1800">
                <a:latin typeface="Verdana" panose="020B0604030504040204" pitchFamily="34" charset="0"/>
              </a:rPr>
              <a:t>vreţi să-i folosiţi</a:t>
            </a:r>
          </a:p>
          <a:p>
            <a:pPr lvl="2">
              <a:buFontTx/>
              <a:buChar char="•"/>
            </a:pPr>
            <a:r>
              <a:rPr lang="ro-RO" altLang="ro-RO" sz="1800">
                <a:latin typeface="Verdana" panose="020B0604030504040204" pitchFamily="34" charset="0"/>
              </a:rPr>
              <a:t> dacă sunteţi capabili să atingeţi scopurile şi să      rambursaţi creditul. </a:t>
            </a:r>
          </a:p>
          <a:p>
            <a:endParaRPr lang="ro-RO" altLang="ro-RO" sz="1800" b="1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r>
              <a:rPr lang="en-US" altLang="ro-RO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2. </a:t>
            </a:r>
            <a:r>
              <a:rPr lang="ro-RO" altLang="ro-RO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Ghid pentru Conducerea întreprinderii</a:t>
            </a:r>
            <a:r>
              <a:rPr lang="ro-RO" altLang="ro-RO" sz="2000">
                <a:latin typeface="Verdana" panose="020B0604030504040204" pitchFamily="34" charset="0"/>
              </a:rPr>
              <a:t> </a:t>
            </a:r>
          </a:p>
          <a:p>
            <a:pPr lvl="1"/>
            <a:r>
              <a:rPr lang="ro-RO" altLang="ro-RO" sz="1800">
                <a:latin typeface="Verdana" panose="020B0604030504040204" pitchFamily="34" charset="0"/>
              </a:rPr>
              <a:t>Conducerea trebuie să ştie</a:t>
            </a:r>
            <a:r>
              <a:rPr lang="en-US" altLang="ro-RO" sz="1800">
                <a:latin typeface="Verdana" panose="020B0604030504040204" pitchFamily="34" charset="0"/>
              </a:rPr>
              <a:t>:</a:t>
            </a:r>
            <a:r>
              <a:rPr lang="ro-RO" altLang="ro-RO" sz="1800">
                <a:latin typeface="Verdana" panose="020B0604030504040204" pitchFamily="34" charset="0"/>
              </a:rPr>
              <a:t> </a:t>
            </a:r>
            <a:endParaRPr lang="en-US" altLang="ro-RO" sz="1800">
              <a:latin typeface="Verdana" panose="020B0604030504040204" pitchFamily="34" charset="0"/>
            </a:endParaRPr>
          </a:p>
          <a:p>
            <a:pPr lvl="2">
              <a:buFontTx/>
              <a:buChar char="•"/>
            </a:pPr>
            <a:r>
              <a:rPr lang="en-US" altLang="ro-RO" sz="1800">
                <a:latin typeface="Verdana" panose="020B0604030504040204" pitchFamily="34" charset="0"/>
              </a:rPr>
              <a:t> </a:t>
            </a:r>
            <a:r>
              <a:rPr lang="ro-RO" altLang="ro-RO" sz="1800">
                <a:latin typeface="Verdana" panose="020B0604030504040204" pitchFamily="34" charset="0"/>
              </a:rPr>
              <a:t>ce şi cât va produce</a:t>
            </a:r>
          </a:p>
          <a:p>
            <a:pPr lvl="2">
              <a:buFontTx/>
              <a:buChar char="•"/>
            </a:pPr>
            <a:r>
              <a:rPr lang="ro-RO" altLang="ro-RO" sz="1800">
                <a:latin typeface="Verdana" panose="020B0604030504040204" pitchFamily="34" charset="0"/>
              </a:rPr>
              <a:t> care sunt cheltuielile de producţie</a:t>
            </a:r>
          </a:p>
          <a:p>
            <a:pPr lvl="2">
              <a:buFontTx/>
              <a:buChar char="•"/>
            </a:pPr>
            <a:r>
              <a:rPr lang="ro-RO" altLang="ro-RO" sz="1800">
                <a:latin typeface="Verdana" panose="020B0604030504040204" pitchFamily="34" charset="0"/>
              </a:rPr>
              <a:t> unde şi cu cât vinde</a:t>
            </a:r>
          </a:p>
          <a:p>
            <a:pPr lvl="2">
              <a:buFontTx/>
              <a:buChar char="•"/>
            </a:pPr>
            <a:r>
              <a:rPr lang="ro-RO" altLang="ro-RO" sz="1800">
                <a:latin typeface="Verdana" panose="020B0604030504040204" pitchFamily="34" charset="0"/>
              </a:rPr>
              <a:t> ce profit va avea</a:t>
            </a:r>
          </a:p>
          <a:p>
            <a:pPr lvl="2">
              <a:buFontTx/>
              <a:buChar char="•"/>
            </a:pPr>
            <a:r>
              <a:rPr lang="ro-RO" altLang="ro-RO" sz="1800">
                <a:latin typeface="Verdana" panose="020B0604030504040204" pitchFamily="34" charset="0"/>
              </a:rPr>
              <a:t> etc.</a:t>
            </a:r>
            <a:endParaRPr lang="en-US" altLang="ro-RO" sz="18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748F8-7C10-4AE2-A42A-1F6EFDD800CC}" type="slidenum">
              <a:rPr lang="en-US" altLang="ro-RO"/>
              <a:pPr/>
              <a:t>4</a:t>
            </a:fld>
            <a:endParaRPr lang="en-US" altLang="ro-RO"/>
          </a:p>
        </p:txBody>
      </p:sp>
      <p:sp>
        <p:nvSpPr>
          <p:cNvPr id="104454" name="Text Box 1030"/>
          <p:cNvSpPr txBox="1">
            <a:spLocks noChangeArrowheads="1"/>
          </p:cNvSpPr>
          <p:nvPr/>
        </p:nvSpPr>
        <p:spPr bwMode="auto">
          <a:xfrm>
            <a:off x="1219200" y="990600"/>
            <a:ext cx="632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Structura planului de afaceri</a:t>
            </a:r>
            <a:endParaRPr lang="en-US" altLang="ro-RO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04943" name="Text Box 1519"/>
          <p:cNvSpPr txBox="1">
            <a:spLocks noChangeArrowheads="1"/>
          </p:cNvSpPr>
          <p:nvPr/>
        </p:nvSpPr>
        <p:spPr bwMode="auto">
          <a:xfrm>
            <a:off x="838200" y="2057400"/>
            <a:ext cx="6511925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AutoNum type="arabicPeriod"/>
            </a:pPr>
            <a:r>
              <a:rPr lang="ro-RO" altLang="ro-RO" sz="2200">
                <a:latin typeface="Verdana" panose="020B0604030504040204" pitchFamily="34" charset="0"/>
              </a:rPr>
              <a:t> Pagina de Titlu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ro-RO" altLang="ro-RO" sz="2200">
                <a:latin typeface="Verdana" panose="020B0604030504040204" pitchFamily="34" charset="0"/>
              </a:rPr>
              <a:t> Cuprins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ro-RO" altLang="ro-RO" sz="2200">
                <a:latin typeface="Verdana" panose="020B0604030504040204" pitchFamily="34" charset="0"/>
              </a:rPr>
              <a:t> Sumar</a:t>
            </a: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Executiv</a:t>
            </a:r>
            <a:endParaRPr lang="en-US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ro-RO">
                <a:latin typeface="Tahoma" panose="020B0604030504040204" pitchFamily="34" charset="0"/>
              </a:rPr>
              <a:t> </a:t>
            </a:r>
            <a:r>
              <a:rPr lang="ro-RO" altLang="ro-RO">
                <a:latin typeface="Tahoma" panose="020B0604030504040204" pitchFamily="34" charset="0"/>
              </a:rPr>
              <a:t>Conducerea Întreprinderii</a:t>
            </a:r>
            <a:endParaRPr lang="ro-RO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AutoNum type="arabicPeriod"/>
            </a:pPr>
            <a:r>
              <a:rPr lang="ro-RO" altLang="ro-RO" sz="2200">
                <a:latin typeface="Verdana" panose="020B0604030504040204" pitchFamily="34" charset="0"/>
              </a:rPr>
              <a:t> Descrierea Afacerii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Analiza Pieţei</a:t>
            </a:r>
            <a:r>
              <a:rPr lang="en-US" altLang="ro-RO" sz="2200">
                <a:latin typeface="Verdana" panose="020B0604030504040204" pitchFamily="34" charset="0"/>
              </a:rPr>
              <a:t>/SWOT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ro-RO" altLang="ro-RO" sz="2200">
                <a:latin typeface="Verdana" panose="020B0604030504040204" pitchFamily="34" charset="0"/>
              </a:rPr>
              <a:t> Scopul </a:t>
            </a:r>
            <a:r>
              <a:rPr lang="en-US" altLang="ro-RO" sz="2200">
                <a:latin typeface="Verdana" panose="020B0604030504040204" pitchFamily="34" charset="0"/>
              </a:rPr>
              <a:t>/</a:t>
            </a:r>
            <a:r>
              <a:rPr lang="ro-RO" altLang="ro-RO" sz="2200">
                <a:latin typeface="Verdana" panose="020B0604030504040204" pitchFamily="34" charset="0"/>
              </a:rPr>
              <a:t> Obiectivele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ro-RO" altLang="ro-RO" sz="2200">
                <a:latin typeface="Verdana" panose="020B0604030504040204" pitchFamily="34" charset="0"/>
              </a:rPr>
              <a:t> Planul de Marketing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ro-RO" altLang="ro-RO" sz="2200">
                <a:latin typeface="Verdana" panose="020B0604030504040204" pitchFamily="34" charset="0"/>
              </a:rPr>
              <a:t> Activitatea Operaţională</a:t>
            </a:r>
            <a:endParaRPr lang="en-US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ro-RO" sz="2200">
                <a:latin typeface="Verdana" panose="020B0604030504040204" pitchFamily="34" charset="0"/>
              </a:rPr>
              <a:t> Plan de </a:t>
            </a:r>
            <a:r>
              <a:rPr lang="ro-RO" altLang="ro-RO" sz="2200">
                <a:latin typeface="Verdana" panose="020B0604030504040204" pitchFamily="34" charset="0"/>
              </a:rPr>
              <a:t>Acţiune</a:t>
            </a:r>
          </a:p>
          <a:p>
            <a:pPr>
              <a:buFont typeface="Wingdings" panose="05000000000000000000" pitchFamily="2" charset="2"/>
              <a:buAutoNum type="arabicPeriod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Finanţarea Afacerii</a:t>
            </a:r>
            <a:r>
              <a:rPr lang="en-US" altLang="ro-RO" sz="2200">
                <a:latin typeface="Verdana" panose="020B0604030504040204" pitchFamily="34" charset="0"/>
              </a:rPr>
              <a:t> (</a:t>
            </a:r>
            <a:r>
              <a:rPr lang="ro-RO" altLang="ro-RO" sz="2200">
                <a:latin typeface="Verdana" panose="020B0604030504040204" pitchFamily="34" charset="0"/>
              </a:rPr>
              <a:t>Bugetul</a:t>
            </a:r>
            <a:r>
              <a:rPr lang="en-US" altLang="ro-RO" sz="2200">
                <a:latin typeface="Verdana" panose="020B0604030504040204" pitchFamily="34" charset="0"/>
              </a:rPr>
              <a:t>)</a:t>
            </a:r>
            <a:endParaRPr lang="ro-RO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AutoNum type="arabicPeriod"/>
            </a:pPr>
            <a:r>
              <a:rPr lang="ro-RO" altLang="ro-RO" sz="2200">
                <a:latin typeface="Verdana" panose="020B0604030504040204" pitchFamily="34" charset="0"/>
              </a:rPr>
              <a:t> Planul Financiar</a:t>
            </a:r>
            <a:r>
              <a:rPr lang="en-US" altLang="ro-RO" sz="2200">
                <a:latin typeface="Verdana" panose="020B0604030504040204" pitchFamily="34" charset="0"/>
              </a:rPr>
              <a:t> (</a:t>
            </a:r>
            <a:r>
              <a:rPr lang="ro-RO" altLang="ro-RO" sz="2200">
                <a:latin typeface="Verdana" panose="020B0604030504040204" pitchFamily="34" charset="0"/>
              </a:rPr>
              <a:t>Studiu de</a:t>
            </a: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Rentabilitate</a:t>
            </a:r>
            <a:r>
              <a:rPr lang="en-US" altLang="ro-RO" sz="2200">
                <a:latin typeface="Verdana" panose="020B0604030504040204" pitchFamily="34" charset="0"/>
              </a:rPr>
              <a:t>)</a:t>
            </a:r>
            <a:endParaRPr lang="ro-RO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AutoNum type="arabicPeriod"/>
            </a:pPr>
            <a:r>
              <a:rPr lang="ro-RO" altLang="ro-RO" sz="2200">
                <a:latin typeface="Verdana" panose="020B0604030504040204" pitchFamily="34" charset="0"/>
              </a:rPr>
              <a:t> Anexe </a:t>
            </a:r>
            <a:endParaRPr lang="en-US" altLang="ro-RO" sz="22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0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104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04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0" fill="hold"/>
                                        <p:tgtEl>
                                          <p:spTgt spid="1049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1049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049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1049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0" fill="hold"/>
                                        <p:tgtEl>
                                          <p:spTgt spid="1049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1049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23A3-620C-4298-9E3A-2AB21971F5B1}" type="slidenum">
              <a:rPr lang="en-US" altLang="ro-RO"/>
              <a:pPr/>
              <a:t>5</a:t>
            </a:fld>
            <a:endParaRPr lang="en-US" altLang="ro-RO"/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524000" y="1066800"/>
            <a:ext cx="5600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Sumar Executiv</a:t>
            </a:r>
            <a:endParaRPr lang="en-US" altLang="ro-RO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822325" y="2190750"/>
            <a:ext cx="7321550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ro-RO" sz="2200"/>
              <a:t>Rezumatul permite o familiarizare rapidă cu afacerea Dvs:</a:t>
            </a:r>
          </a:p>
          <a:p>
            <a:r>
              <a:rPr lang="ro-RO" altLang="ro-RO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o-RO" altLang="ro-RO" sz="2200"/>
              <a:t> </a:t>
            </a:r>
            <a:r>
              <a:rPr lang="ro-RO" altLang="ro-RO" sz="2000"/>
              <a:t>Un sumar al planului de afaceri (1-2 pagini)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ro-RO" altLang="ro-RO" sz="200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o-RO" altLang="ro-RO" sz="2000"/>
              <a:t> Conţine informaţia principală din fiecare capitol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ro-RO" altLang="ro-RO" sz="2000"/>
          </a:p>
          <a:p>
            <a:pPr lvl="1">
              <a:buFont typeface="Wingdings" panose="05000000000000000000" pitchFamily="2" charset="2"/>
              <a:buChar char="ü"/>
            </a:pPr>
            <a:r>
              <a:rPr lang="ro-RO" altLang="ro-RO" sz="2000"/>
              <a:t> Are ca scop să-l motiveze pe cititor să citească detaliat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ro-RO" altLang="ro-RO" sz="2000"/>
              <a:t>    planul Dumneavoastră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ro-RO" altLang="ro-RO" sz="200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o-RO" altLang="ro-RO" sz="2000"/>
              <a:t> Se scrie î</a:t>
            </a:r>
            <a:r>
              <a:rPr lang="en-US" altLang="ro-RO" sz="2000"/>
              <a:t>n </a:t>
            </a:r>
            <a:r>
              <a:rPr lang="ro-RO" altLang="ro-RO" sz="2000"/>
              <a:t>ultimul</a:t>
            </a:r>
            <a:r>
              <a:rPr lang="en-US" altLang="ro-RO" sz="2000"/>
              <a:t> </a:t>
            </a:r>
            <a:r>
              <a:rPr lang="ro-RO" altLang="ro-RO" sz="2000"/>
              <a:t>rând pentru a putea selecta mai uşor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ro-RO" altLang="ro-RO" sz="2000"/>
              <a:t>    datele cela mai importante</a:t>
            </a:r>
            <a:endParaRPr lang="en-US" altLang="ro-RO" sz="20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64E8-CFB1-4DC6-9264-63BD125EA96F}" type="slidenum">
              <a:rPr lang="en-US" altLang="ro-RO"/>
              <a:pPr/>
              <a:t>6</a:t>
            </a:fld>
            <a:endParaRPr lang="en-US" altLang="ro-RO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524000" y="1066800"/>
            <a:ext cx="560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Conducerea</a:t>
            </a:r>
            <a:r>
              <a:rPr lang="en-US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Întreprinderii</a:t>
            </a:r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990600" y="2514600"/>
            <a:ext cx="732472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ro-RO"/>
              <a:t> </a:t>
            </a:r>
            <a:r>
              <a:rPr lang="en-US" altLang="ro-RO" sz="2200">
                <a:latin typeface="Verdana" panose="020B0604030504040204" pitchFamily="34" charset="0"/>
              </a:rPr>
              <a:t>Cine </a:t>
            </a:r>
            <a:r>
              <a:rPr lang="ro-RO" altLang="ro-RO" sz="2200">
                <a:latin typeface="Verdana" panose="020B0604030504040204" pitchFamily="34" charset="0"/>
              </a:rPr>
              <a:t>va</a:t>
            </a:r>
            <a:r>
              <a:rPr lang="en-US" altLang="ro-RO" sz="2200">
                <a:latin typeface="Verdana" panose="020B0604030504040204" pitchFamily="34" charset="0"/>
              </a:rPr>
              <a:t> conduce </a:t>
            </a:r>
            <a:r>
              <a:rPr lang="ro-RO" altLang="ro-RO" sz="2200">
                <a:latin typeface="Verdana" panose="020B0604030504040204" pitchFamily="34" charset="0"/>
              </a:rPr>
              <a:t>Întreprinderea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o-RO" altLang="ro-RO" sz="2000">
                <a:latin typeface="Verdana" panose="020B0604030504040204" pitchFamily="34" charset="0"/>
              </a:rPr>
              <a:t> </a:t>
            </a:r>
            <a:r>
              <a:rPr lang="ro-RO" altLang="ro-RO" sz="1800">
                <a:latin typeface="Verdana" panose="020B0604030504040204" pitchFamily="34" charset="0"/>
              </a:rPr>
              <a:t>Director, contabil, agronom, tehnolog</a:t>
            </a:r>
          </a:p>
          <a:p>
            <a:pPr lvl="2">
              <a:buFont typeface="Wingdings" panose="05000000000000000000" pitchFamily="2" charset="2"/>
              <a:buNone/>
            </a:pPr>
            <a:endParaRPr lang="ro-RO" altLang="ro-RO" sz="18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Ce</a:t>
            </a: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experienţa</a:t>
            </a:r>
            <a:r>
              <a:rPr lang="en-US" altLang="ro-RO" sz="2200">
                <a:latin typeface="Verdana" panose="020B0604030504040204" pitchFamily="34" charset="0"/>
              </a:rPr>
              <a:t> au </a:t>
            </a:r>
            <a:r>
              <a:rPr lang="ro-RO" altLang="ro-RO" sz="2200">
                <a:latin typeface="Verdana" panose="020B0604030504040204" pitchFamily="34" charset="0"/>
              </a:rPr>
              <a:t>persoanele</a:t>
            </a:r>
            <a:r>
              <a:rPr lang="en-US" altLang="ro-RO" sz="2200">
                <a:latin typeface="Verdana" panose="020B0604030504040204" pitchFamily="34" charset="0"/>
              </a:rPr>
              <a:t> d</a:t>
            </a:r>
            <a:r>
              <a:rPr lang="ro-RO" altLang="ro-RO" sz="2200">
                <a:latin typeface="Verdana" panose="020B0604030504040204" pitchFamily="34" charset="0"/>
              </a:rPr>
              <a:t>in</a:t>
            </a: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conducere</a:t>
            </a:r>
            <a:endParaRPr lang="en-US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endParaRPr lang="ro-RO" altLang="ro-RO" sz="220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altLang="ro-RO" sz="2200">
                <a:latin typeface="Verdana" panose="020B0604030504040204" pitchFamily="34" charset="0"/>
              </a:rPr>
              <a:t> Ce</a:t>
            </a: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rezultate au obţinut aceste persoane anterior</a:t>
            </a:r>
            <a:endParaRPr lang="en-US" altLang="ro-RO" sz="22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9B05-4AA4-4E27-9728-CE4AEFBDDEDD}" type="slidenum">
              <a:rPr lang="en-US" altLang="ro-RO"/>
              <a:pPr/>
              <a:t>7</a:t>
            </a:fld>
            <a:endParaRPr lang="en-US" altLang="ro-RO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524000" y="1066800"/>
            <a:ext cx="5600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Descrierea Afacerii</a:t>
            </a:r>
            <a:endParaRPr lang="en-US" altLang="ro-RO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746125" y="2190750"/>
            <a:ext cx="7165975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ro-RO" sz="2200" b="1">
                <a:latin typeface="Verdana" panose="020B0604030504040204" pitchFamily="34" charset="0"/>
              </a:rPr>
              <a:t>Descrierea</a:t>
            </a:r>
            <a:r>
              <a:rPr lang="en-US" altLang="ro-RO" sz="2200" b="1">
                <a:latin typeface="Verdana" panose="020B0604030504040204" pitchFamily="34" charset="0"/>
              </a:rPr>
              <a:t> </a:t>
            </a:r>
            <a:r>
              <a:rPr lang="ro-RO" altLang="ro-RO" sz="2200" b="1">
                <a:latin typeface="Verdana" panose="020B0604030504040204" pitchFamily="34" charset="0"/>
              </a:rPr>
              <a:t>Întreprinderii:</a:t>
            </a:r>
          </a:p>
          <a:p>
            <a:pPr lvl="1">
              <a:buFontTx/>
              <a:buChar char="•"/>
            </a:pPr>
            <a:r>
              <a:rPr lang="en-US" altLang="ro-RO" sz="2000">
                <a:latin typeface="Verdana" panose="020B0604030504040204" pitchFamily="34" charset="0"/>
              </a:rPr>
              <a:t> </a:t>
            </a:r>
            <a:r>
              <a:rPr lang="ro-RO" altLang="ro-RO" sz="2000">
                <a:latin typeface="Verdana" panose="020B0604030504040204" pitchFamily="34" charset="0"/>
              </a:rPr>
              <a:t>Data creării şi forma juridică a întreprinderii </a:t>
            </a:r>
          </a:p>
          <a:p>
            <a:pPr lvl="1">
              <a:buFontTx/>
              <a:buChar char="•"/>
            </a:pPr>
            <a:r>
              <a:rPr lang="ro-RO" altLang="ro-RO" sz="2000">
                <a:latin typeface="Verdana" panose="020B0604030504040204" pitchFamily="34" charset="0"/>
              </a:rPr>
              <a:t> </a:t>
            </a:r>
            <a:r>
              <a:rPr lang="en-US" altLang="ro-RO" sz="2000">
                <a:latin typeface="Verdana" panose="020B0604030504040204" pitchFamily="34" charset="0"/>
              </a:rPr>
              <a:t>Cine </a:t>
            </a:r>
            <a:r>
              <a:rPr lang="ro-RO" altLang="ro-RO" sz="2000">
                <a:latin typeface="Verdana" panose="020B0604030504040204" pitchFamily="34" charset="0"/>
              </a:rPr>
              <a:t>sunt fondatorii</a:t>
            </a:r>
            <a:r>
              <a:rPr lang="en-US" altLang="ro-RO" sz="2000">
                <a:latin typeface="Verdana" panose="020B0604030504040204" pitchFamily="34" charset="0"/>
              </a:rPr>
              <a:t>, care-i </a:t>
            </a:r>
            <a:r>
              <a:rPr lang="ro-RO" altLang="ro-RO" sz="2000">
                <a:latin typeface="Verdana" panose="020B0604030504040204" pitchFamily="34" charset="0"/>
              </a:rPr>
              <a:t>cota</a:t>
            </a:r>
            <a:r>
              <a:rPr lang="en-US" altLang="ro-RO" sz="2000">
                <a:latin typeface="Verdana" panose="020B0604030504040204" pitchFamily="34" charset="0"/>
              </a:rPr>
              <a:t> </a:t>
            </a:r>
            <a:r>
              <a:rPr lang="ro-RO" altLang="ro-RO" sz="2000">
                <a:latin typeface="Verdana" panose="020B0604030504040204" pitchFamily="34" charset="0"/>
              </a:rPr>
              <a:t>fiecărui</a:t>
            </a:r>
            <a:r>
              <a:rPr lang="en-US" altLang="ro-RO" sz="2000">
                <a:latin typeface="Verdana" panose="020B0604030504040204" pitchFamily="34" charset="0"/>
              </a:rPr>
              <a:t> </a:t>
            </a:r>
            <a:r>
              <a:rPr lang="ro-RO" altLang="ro-RO" sz="2000">
                <a:latin typeface="Verdana" panose="020B0604030504040204" pitchFamily="34" charset="0"/>
              </a:rPr>
              <a:t>fondatori</a:t>
            </a:r>
            <a:endParaRPr lang="en-US" altLang="ro-RO" sz="2000">
              <a:latin typeface="Verdana" panose="020B0604030504040204" pitchFamily="34" charset="0"/>
            </a:endParaRPr>
          </a:p>
          <a:p>
            <a:pPr lvl="1">
              <a:buFontTx/>
              <a:buChar char="•"/>
            </a:pPr>
            <a:r>
              <a:rPr lang="en-US" altLang="ro-RO" sz="2000">
                <a:latin typeface="Verdana" panose="020B0604030504040204" pitchFamily="34" charset="0"/>
              </a:rPr>
              <a:t> </a:t>
            </a:r>
            <a:r>
              <a:rPr lang="ro-RO" altLang="ro-RO" sz="2000">
                <a:latin typeface="Verdana" panose="020B0604030504040204" pitchFamily="34" charset="0"/>
              </a:rPr>
              <a:t>Ce rezultate a obţinut întreprinderea</a:t>
            </a:r>
            <a:endParaRPr lang="en-US" altLang="ro-RO" sz="2000">
              <a:latin typeface="Verdana" panose="020B0604030504040204" pitchFamily="34" charset="0"/>
            </a:endParaRPr>
          </a:p>
          <a:p>
            <a:pPr lvl="1">
              <a:buFontTx/>
              <a:buChar char="•"/>
            </a:pPr>
            <a:r>
              <a:rPr lang="en-US" altLang="ro-RO" sz="2000">
                <a:latin typeface="Verdana" panose="020B0604030504040204" pitchFamily="34" charset="0"/>
              </a:rPr>
              <a:t> </a:t>
            </a:r>
            <a:r>
              <a:rPr lang="ro-RO" altLang="ro-RO" sz="2000">
                <a:latin typeface="Verdana" panose="020B0604030504040204" pitchFamily="34" charset="0"/>
              </a:rPr>
              <a:t>Domeniul de activitate</a:t>
            </a:r>
            <a:endParaRPr lang="en-US" altLang="ro-RO" sz="2000">
              <a:latin typeface="Verdana" panose="020B0604030504040204" pitchFamily="34" charset="0"/>
            </a:endParaRPr>
          </a:p>
          <a:p>
            <a:pPr lvl="1">
              <a:buFontTx/>
              <a:buChar char="•"/>
            </a:pPr>
            <a:r>
              <a:rPr lang="en-US" altLang="ro-RO" sz="2000">
                <a:latin typeface="Verdana" panose="020B0604030504040204" pitchFamily="34" charset="0"/>
              </a:rPr>
              <a:t> </a:t>
            </a:r>
            <a:r>
              <a:rPr lang="ro-RO" altLang="ro-RO" sz="2000">
                <a:latin typeface="Verdana" panose="020B0604030504040204" pitchFamily="34" charset="0"/>
              </a:rPr>
              <a:t>Produsele / serviciile oferite</a:t>
            </a:r>
            <a:endParaRPr lang="en-US" altLang="ro-RO" sz="2000">
              <a:latin typeface="Verdana" panose="020B0604030504040204" pitchFamily="34" charset="0"/>
            </a:endParaRPr>
          </a:p>
          <a:p>
            <a:pPr lvl="1">
              <a:buFontTx/>
              <a:buChar char="•"/>
            </a:pPr>
            <a:r>
              <a:rPr lang="en-US" altLang="ro-RO" sz="2000">
                <a:latin typeface="Verdana" panose="020B0604030504040204" pitchFamily="34" charset="0"/>
              </a:rPr>
              <a:t> </a:t>
            </a:r>
            <a:r>
              <a:rPr lang="ro-RO" altLang="ro-RO" sz="2000">
                <a:latin typeface="Verdana" panose="020B0604030504040204" pitchFamily="34" charset="0"/>
              </a:rPr>
              <a:t>Clienţii principali</a:t>
            </a:r>
            <a:endParaRPr lang="en-US" altLang="ro-RO" sz="20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FD3-85AE-4B00-B868-0BF32D478E92}" type="slidenum">
              <a:rPr lang="en-US" altLang="ro-RO"/>
              <a:pPr/>
              <a:t>8</a:t>
            </a:fld>
            <a:endParaRPr lang="en-US" altLang="ro-RO"/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1524000" y="1066800"/>
            <a:ext cx="5600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Piaţa</a:t>
            </a:r>
            <a:r>
              <a:rPr lang="en-US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şi</a:t>
            </a:r>
            <a:r>
              <a:rPr lang="en-US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ro-RO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Analiza</a:t>
            </a:r>
            <a:r>
              <a:rPr lang="en-US" altLang="ro-RO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de SWOT</a:t>
            </a:r>
            <a:endParaRPr lang="en-US" altLang="ro-RO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endParaRPr lang="en-US" altLang="ro-RO" b="1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822325" y="2166938"/>
            <a:ext cx="7639050" cy="280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ro-RO"/>
              <a:t> </a:t>
            </a:r>
            <a:r>
              <a:rPr lang="ro-RO" altLang="ro-RO"/>
              <a:t>Unde e situată piaţa Dvs.</a:t>
            </a:r>
            <a:r>
              <a:rPr lang="en-US" altLang="ro-RO" sz="2200">
                <a:latin typeface="Verdana" panose="020B0604030504040204" pitchFamily="34" charset="0"/>
              </a:rPr>
              <a:t>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</a:t>
            </a:r>
            <a:r>
              <a:rPr lang="ro-RO" altLang="ro-RO" sz="2200">
                <a:latin typeface="Verdana" panose="020B0604030504040204" pitchFamily="34" charset="0"/>
              </a:rPr>
              <a:t>Mărimea pieţei </a:t>
            </a:r>
            <a:r>
              <a:rPr lang="en-US" altLang="ro-RO" sz="2200">
                <a:latin typeface="Verdana" panose="020B0604030504040204" pitchFamily="34" charset="0"/>
              </a:rPr>
              <a:t>Dvs.?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ro-RO" sz="2200">
              <a:latin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Cine </a:t>
            </a:r>
            <a:r>
              <a:rPr lang="ro-RO" altLang="ro-RO" sz="2200">
                <a:latin typeface="Verdana" panose="020B0604030504040204" pitchFamily="34" charset="0"/>
              </a:rPr>
              <a:t>sunt clienţii </a:t>
            </a:r>
            <a:r>
              <a:rPr lang="en-US" altLang="ro-RO" sz="2200">
                <a:latin typeface="Verdana" panose="020B0604030504040204" pitchFamily="34" charset="0"/>
              </a:rPr>
              <a:t>Dvs.?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ro-RO" sz="2200">
                <a:latin typeface="Verdana" panose="020B0604030504040204" pitchFamily="34" charset="0"/>
              </a:rPr>
              <a:t> De </a:t>
            </a:r>
            <a:r>
              <a:rPr lang="ro-RO" altLang="ro-RO" sz="2200">
                <a:latin typeface="Verdana" panose="020B0604030504040204" pitchFamily="34" charset="0"/>
              </a:rPr>
              <a:t>ce se cumpără produsele/serviciile Dvs</a:t>
            </a:r>
            <a:r>
              <a:rPr lang="en-US" altLang="ro-RO" sz="2200">
                <a:latin typeface="Verdana" panose="020B0604030504040204" pitchFamily="34" charset="0"/>
              </a:rPr>
              <a:t>.?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ro-RO" sz="2200">
              <a:latin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ro-RO" altLang="ro-RO" sz="2200">
                <a:latin typeface="Verdana" panose="020B0604030504040204" pitchFamily="34" charset="0"/>
              </a:rPr>
              <a:t> Punctele tari şi slabe ale concurenţilor </a:t>
            </a:r>
            <a:r>
              <a:rPr lang="en-US" altLang="ro-RO" sz="2200">
                <a:latin typeface="Verdana" panose="020B0604030504040204" pitchFamily="34" charset="0"/>
              </a:rPr>
              <a:t>Dvs.?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o-RO" altLang="ro-RO" sz="2200">
                <a:latin typeface="Verdana" panose="020B0604030504040204" pitchFamily="34" charset="0"/>
              </a:rPr>
              <a:t> Pericole şi Oportunităţi</a:t>
            </a:r>
            <a:endParaRPr lang="en-US" altLang="ro-RO" sz="22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8DDB-E231-4E38-B964-8636AA68C489}" type="slidenum">
              <a:rPr lang="en-US" altLang="ro-RO"/>
              <a:pPr/>
              <a:t>9</a:t>
            </a:fld>
            <a:endParaRPr lang="en-US" altLang="ro-RO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ro-RO" sz="2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Scopul şi Obiectivele</a:t>
            </a:r>
            <a:endParaRPr lang="en-US" altLang="ro-RO" sz="24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altLang="ro-RO" sz="2800"/>
              <a:t>Scopul: Care este direcţia generală a businessului Dvs. – termen lung sau mediu</a:t>
            </a:r>
          </a:p>
          <a:p>
            <a:r>
              <a:rPr lang="ro-RO" altLang="ro-RO" sz="2800"/>
              <a:t>Obiectivele: Cum veţi atinge scopul</a:t>
            </a:r>
          </a:p>
          <a:p>
            <a:pPr lvl="1"/>
            <a:r>
              <a:rPr lang="ro-RO" altLang="ro-RO" sz="2400"/>
              <a:t>SMART </a:t>
            </a:r>
            <a:r>
              <a:rPr lang="ro-RO" altLang="ro-RO" sz="1800"/>
              <a:t>(Specific, Measurable, Attainable, Real, Timebound)</a:t>
            </a:r>
          </a:p>
          <a:p>
            <a:pPr lvl="2"/>
            <a:r>
              <a:rPr lang="ro-RO" altLang="ro-RO" sz="2000"/>
              <a:t>Specific/concret</a:t>
            </a:r>
          </a:p>
          <a:p>
            <a:pPr lvl="2"/>
            <a:r>
              <a:rPr lang="ro-RO" altLang="ro-RO" sz="2000"/>
              <a:t>Măsurabil</a:t>
            </a:r>
          </a:p>
          <a:p>
            <a:pPr lvl="2"/>
            <a:r>
              <a:rPr lang="ro-RO" altLang="ro-RO" sz="2000"/>
              <a:t>Posibil de obţinut</a:t>
            </a:r>
          </a:p>
          <a:p>
            <a:pPr lvl="2"/>
            <a:r>
              <a:rPr lang="ro-RO" altLang="ro-RO" sz="2000"/>
              <a:t>Real</a:t>
            </a:r>
          </a:p>
          <a:p>
            <a:pPr lvl="2"/>
            <a:r>
              <a:rPr lang="ro-RO" altLang="ro-RO" sz="2000"/>
              <a:t>Legat cu timp </a:t>
            </a:r>
            <a:endParaRPr lang="en-US" altLang="ro-RO" sz="20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2859</TotalTime>
  <Words>610</Words>
  <Application>Microsoft Office PowerPoint</Application>
  <PresentationFormat>Экран (4:3)</PresentationFormat>
  <Paragraphs>143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Tahoma</vt:lpstr>
      <vt:lpstr>Wingdings</vt:lpstr>
      <vt:lpstr>Verdana</vt:lpstr>
      <vt:lpstr>Blends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Scopul şi Obiectivele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Vă Mulţumesc</vt:lpstr>
    </vt:vector>
  </TitlesOfParts>
  <Company>CAPMU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UCIPA</dc:creator>
  <cp:lastModifiedBy>Dorinus&amp;Alinus</cp:lastModifiedBy>
  <cp:revision>216</cp:revision>
  <cp:lastPrinted>1601-01-01T00:00:00Z</cp:lastPrinted>
  <dcterms:created xsi:type="dcterms:W3CDTF">2003-03-03T07:02:46Z</dcterms:created>
  <dcterms:modified xsi:type="dcterms:W3CDTF">2015-01-29T09:51:08Z</dcterms:modified>
</cp:coreProperties>
</file>